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3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3"/>
    <p:sldMasterId id="2147483660" r:id="rId4"/>
    <p:sldMasterId id="2147483664" r:id="rId5"/>
    <p:sldMasterId id="2147483666" r:id="rId6"/>
    <p:sldMasterId id="2147483669" r:id="rId7"/>
    <p:sldMasterId id="2147483688" r:id="rId8"/>
    <p:sldMasterId id="2147483690" r:id="rId9"/>
    <p:sldMasterId id="2147483693" r:id="rId10"/>
    <p:sldMasterId id="2147483696" r:id="rId11"/>
    <p:sldMasterId id="2147483699" r:id="rId12"/>
    <p:sldMasterId id="2147483702" r:id="rId13"/>
    <p:sldMasterId id="2147483705" r:id="rId14"/>
    <p:sldMasterId id="2147483708" r:id="rId15"/>
    <p:sldMasterId id="2147483711" r:id="rId16"/>
    <p:sldMasterId id="2147483730" r:id="rId17"/>
    <p:sldMasterId id="2147483733" r:id="rId18"/>
    <p:sldMasterId id="2147483736" r:id="rId19"/>
    <p:sldMasterId id="2147483739" r:id="rId20"/>
    <p:sldMasterId id="2147483758" r:id="rId21"/>
    <p:sldMasterId id="2147483761" r:id="rId22"/>
    <p:sldMasterId id="2147483764" r:id="rId23"/>
    <p:sldMasterId id="2147483767" r:id="rId24"/>
    <p:sldMasterId id="2147483770" r:id="rId25"/>
    <p:sldMasterId id="2147483773" r:id="rId26"/>
    <p:sldMasterId id="2147483792" r:id="rId27"/>
    <p:sldMasterId id="2147483795" r:id="rId28"/>
    <p:sldMasterId id="2147483798" r:id="rId29"/>
    <p:sldMasterId id="2147483801" r:id="rId30"/>
    <p:sldMasterId id="2147483804" r:id="rId31"/>
    <p:sldMasterId id="2147483807" r:id="rId32"/>
    <p:sldMasterId id="2147483810" r:id="rId33"/>
    <p:sldMasterId id="2147483813" r:id="rId34"/>
    <p:sldMasterId id="2147483816" r:id="rId35"/>
    <p:sldMasterId id="2147483819" r:id="rId36"/>
    <p:sldMasterId id="2147483822" r:id="rId37"/>
    <p:sldMasterId id="2147483825" r:id="rId38"/>
    <p:sldMasterId id="2147483828" r:id="rId39"/>
    <p:sldMasterId id="2147483831" r:id="rId40"/>
    <p:sldMasterId id="2147483834" r:id="rId41"/>
    <p:sldMasterId id="2147483837" r:id="rId42"/>
    <p:sldMasterId id="2147483841" r:id="rId43"/>
    <p:sldMasterId id="2147483845" r:id="rId44"/>
    <p:sldMasterId id="2147483849" r:id="rId45"/>
    <p:sldMasterId id="2147483853" r:id="rId46"/>
    <p:sldMasterId id="2147483857" r:id="rId47"/>
    <p:sldMasterId id="2147483861" r:id="rId48"/>
    <p:sldMasterId id="2147483865" r:id="rId49"/>
    <p:sldMasterId id="2147483869" r:id="rId50"/>
    <p:sldMasterId id="2147483873" r:id="rId51"/>
    <p:sldMasterId id="2147483877" r:id="rId52"/>
    <p:sldMasterId id="2147483881" r:id="rId53"/>
    <p:sldMasterId id="2147483885" r:id="rId54"/>
    <p:sldMasterId id="2147483889" r:id="rId55"/>
  </p:sldMasterIdLst>
  <p:notesMasterIdLst>
    <p:notesMasterId r:id="rId57"/>
  </p:notesMasterIdLst>
  <p:handoutMasterIdLst>
    <p:handoutMasterId r:id="rId135"/>
  </p:handoutMasterIdLst>
  <p:sldIdLst>
    <p:sldId id="462" r:id="rId56"/>
    <p:sldId id="479" r:id="rId58"/>
    <p:sldId id="1568" r:id="rId59"/>
    <p:sldId id="1749" r:id="rId60"/>
    <p:sldId id="1750" r:id="rId61"/>
    <p:sldId id="1751" r:id="rId62"/>
    <p:sldId id="1753" r:id="rId63"/>
    <p:sldId id="1752" r:id="rId64"/>
    <p:sldId id="1754" r:id="rId65"/>
    <p:sldId id="1755" r:id="rId66"/>
    <p:sldId id="1756" r:id="rId67"/>
    <p:sldId id="1757" r:id="rId68"/>
    <p:sldId id="1761" r:id="rId69"/>
    <p:sldId id="1762" r:id="rId70"/>
    <p:sldId id="1760" r:id="rId71"/>
    <p:sldId id="1765" r:id="rId72"/>
    <p:sldId id="1766" r:id="rId73"/>
    <p:sldId id="1767" r:id="rId74"/>
    <p:sldId id="1768" r:id="rId75"/>
    <p:sldId id="1769" r:id="rId76"/>
    <p:sldId id="1770" r:id="rId77"/>
    <p:sldId id="1771" r:id="rId78"/>
    <p:sldId id="1772" r:id="rId79"/>
    <p:sldId id="1773" r:id="rId80"/>
    <p:sldId id="1774" r:id="rId81"/>
    <p:sldId id="1775" r:id="rId82"/>
    <p:sldId id="1776" r:id="rId83"/>
    <p:sldId id="1777" r:id="rId84"/>
    <p:sldId id="1778" r:id="rId85"/>
    <p:sldId id="1819" r:id="rId86"/>
    <p:sldId id="1820" r:id="rId87"/>
    <p:sldId id="1821" r:id="rId88"/>
    <p:sldId id="1779" r:id="rId89"/>
    <p:sldId id="1822" r:id="rId90"/>
    <p:sldId id="1823" r:id="rId91"/>
    <p:sldId id="1824" r:id="rId92"/>
    <p:sldId id="1780" r:id="rId93"/>
    <p:sldId id="1781" r:id="rId94"/>
    <p:sldId id="1782" r:id="rId95"/>
    <p:sldId id="1783" r:id="rId96"/>
    <p:sldId id="1784" r:id="rId97"/>
    <p:sldId id="1792" r:id="rId98"/>
    <p:sldId id="1793" r:id="rId99"/>
    <p:sldId id="1785" r:id="rId100"/>
    <p:sldId id="1794" r:id="rId101"/>
    <p:sldId id="1862" r:id="rId102"/>
    <p:sldId id="1863" r:id="rId103"/>
    <p:sldId id="1858" r:id="rId104"/>
    <p:sldId id="1860" r:id="rId105"/>
    <p:sldId id="1864" r:id="rId106"/>
    <p:sldId id="1865" r:id="rId107"/>
    <p:sldId id="1859" r:id="rId108"/>
    <p:sldId id="1861" r:id="rId109"/>
    <p:sldId id="1795" r:id="rId110"/>
    <p:sldId id="1796" r:id="rId111"/>
    <p:sldId id="1788" r:id="rId112"/>
    <p:sldId id="1789" r:id="rId113"/>
    <p:sldId id="1797" r:id="rId114"/>
    <p:sldId id="1798" r:id="rId115"/>
    <p:sldId id="1891" r:id="rId116"/>
    <p:sldId id="1790" r:id="rId117"/>
    <p:sldId id="1791" r:id="rId118"/>
    <p:sldId id="1799" r:id="rId119"/>
    <p:sldId id="1801" r:id="rId120"/>
    <p:sldId id="1906" r:id="rId121"/>
    <p:sldId id="1807" r:id="rId122"/>
    <p:sldId id="1808" r:id="rId123"/>
    <p:sldId id="1803" r:id="rId124"/>
    <p:sldId id="1918" r:id="rId125"/>
    <p:sldId id="1919" r:id="rId126"/>
    <p:sldId id="1917" r:id="rId127"/>
    <p:sldId id="1809" r:id="rId128"/>
    <p:sldId id="1810" r:id="rId129"/>
    <p:sldId id="1908" r:id="rId130"/>
    <p:sldId id="1811" r:id="rId131"/>
    <p:sldId id="1812" r:id="rId132"/>
    <p:sldId id="1804" r:id="rId133"/>
    <p:sldId id="264" r:id="rId134"/>
  </p:sldIdLst>
  <p:sldSz cx="12192000" cy="6858000"/>
  <p:notesSz cx="6858000" cy="9144000"/>
  <p:embeddedFontLst>
    <p:embeddedFont>
      <p:font typeface="Calibri" panose="020F0502020204030204" pitchFamily="34" charset="0"/>
      <p:regular r:id="rId140"/>
      <p:bold r:id="rId141"/>
      <p:italic r:id="rId142"/>
      <p:boldItalic r:id="rId143"/>
    </p:embeddedFont>
    <p:embeddedFont>
      <p:font typeface="黑体" panose="02010609060101010101" pitchFamily="49" charset="-122"/>
      <p:regular r:id="rId144"/>
    </p:embeddedFont>
    <p:embeddedFont>
      <p:font typeface="Verdana" panose="020B0604030504040204" pitchFamily="34" charset="0"/>
      <p:regular r:id="rId145"/>
      <p:bold r:id="rId146"/>
      <p:italic r:id="rId147"/>
      <p:boldItalic r:id="rId148"/>
    </p:embeddedFont>
    <p:embeddedFont>
      <p:font typeface="华文楷体" panose="02010600040101010101" pitchFamily="2" charset="-122"/>
      <p:regular r:id="rId149"/>
    </p:embeddedFont>
    <p:embeddedFont>
      <p:font typeface="纤黑体" panose="02000000000000000000" charset="-122"/>
      <p:regular r:id="rId150"/>
    </p:embeddedFont>
    <p:embeddedFont>
      <p:font typeface="等线" panose="02010600030101010101" charset="-122"/>
      <p:regular r:id="rId151"/>
    </p:embeddedFont>
  </p:embeddedFontLst>
  <p:custDataLst>
    <p:tags r:id="rId1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JIAN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2A26"/>
    <a:srgbClr val="AD2B26"/>
    <a:srgbClr val="49504F"/>
    <a:srgbClr val="B60206"/>
    <a:srgbClr val="B70006"/>
    <a:srgbClr val="FFFFE4"/>
    <a:srgbClr val="919191"/>
    <a:srgbClr val="33333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5344" autoAdjust="0"/>
  </p:normalViewPr>
  <p:slideViewPr>
    <p:cSldViewPr snapToGrid="0">
      <p:cViewPr varScale="1">
        <p:scale>
          <a:sx n="93" d="100"/>
          <a:sy n="93" d="100"/>
        </p:scale>
        <p:origin x="216" y="520"/>
      </p:cViewPr>
      <p:guideLst>
        <p:guide orient="horz" pos="592"/>
        <p:guide pos="37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43.xml"/><Relationship Id="rId98" Type="http://schemas.openxmlformats.org/officeDocument/2006/relationships/slide" Target="slides/slide42.xml"/><Relationship Id="rId97" Type="http://schemas.openxmlformats.org/officeDocument/2006/relationships/slide" Target="slides/slide41.xml"/><Relationship Id="rId96" Type="http://schemas.openxmlformats.org/officeDocument/2006/relationships/slide" Target="slides/slide40.xml"/><Relationship Id="rId95" Type="http://schemas.openxmlformats.org/officeDocument/2006/relationships/slide" Target="slides/slide39.xml"/><Relationship Id="rId94" Type="http://schemas.openxmlformats.org/officeDocument/2006/relationships/slide" Target="slides/slide38.xml"/><Relationship Id="rId93" Type="http://schemas.openxmlformats.org/officeDocument/2006/relationships/slide" Target="slides/slide37.xml"/><Relationship Id="rId92" Type="http://schemas.openxmlformats.org/officeDocument/2006/relationships/slide" Target="slides/slide36.xml"/><Relationship Id="rId91" Type="http://schemas.openxmlformats.org/officeDocument/2006/relationships/slide" Target="slides/slide35.xml"/><Relationship Id="rId90" Type="http://schemas.openxmlformats.org/officeDocument/2006/relationships/slide" Target="slides/slide34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33.xml"/><Relationship Id="rId88" Type="http://schemas.openxmlformats.org/officeDocument/2006/relationships/slide" Target="slides/slide32.xml"/><Relationship Id="rId87" Type="http://schemas.openxmlformats.org/officeDocument/2006/relationships/slide" Target="slides/slide31.xml"/><Relationship Id="rId86" Type="http://schemas.openxmlformats.org/officeDocument/2006/relationships/slide" Target="slides/slide30.xml"/><Relationship Id="rId85" Type="http://schemas.openxmlformats.org/officeDocument/2006/relationships/slide" Target="slides/slide29.xml"/><Relationship Id="rId84" Type="http://schemas.openxmlformats.org/officeDocument/2006/relationships/slide" Target="slides/slide28.xml"/><Relationship Id="rId83" Type="http://schemas.openxmlformats.org/officeDocument/2006/relationships/slide" Target="slides/slide27.xml"/><Relationship Id="rId82" Type="http://schemas.openxmlformats.org/officeDocument/2006/relationships/slide" Target="slides/slide26.xml"/><Relationship Id="rId81" Type="http://schemas.openxmlformats.org/officeDocument/2006/relationships/slide" Target="slides/slide25.xml"/><Relationship Id="rId80" Type="http://schemas.openxmlformats.org/officeDocument/2006/relationships/slide" Target="slides/slide24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23.xml"/><Relationship Id="rId78" Type="http://schemas.openxmlformats.org/officeDocument/2006/relationships/slide" Target="slides/slide22.xml"/><Relationship Id="rId77" Type="http://schemas.openxmlformats.org/officeDocument/2006/relationships/slide" Target="slides/slide21.xml"/><Relationship Id="rId76" Type="http://schemas.openxmlformats.org/officeDocument/2006/relationships/slide" Target="slides/slide20.xml"/><Relationship Id="rId75" Type="http://schemas.openxmlformats.org/officeDocument/2006/relationships/slide" Target="slides/slide19.xml"/><Relationship Id="rId74" Type="http://schemas.openxmlformats.org/officeDocument/2006/relationships/slide" Target="slides/slide18.xml"/><Relationship Id="rId73" Type="http://schemas.openxmlformats.org/officeDocument/2006/relationships/slide" Target="slides/slide17.xml"/><Relationship Id="rId72" Type="http://schemas.openxmlformats.org/officeDocument/2006/relationships/slide" Target="slides/slide16.xml"/><Relationship Id="rId71" Type="http://schemas.openxmlformats.org/officeDocument/2006/relationships/slide" Target="slides/slide15.xml"/><Relationship Id="rId70" Type="http://schemas.openxmlformats.org/officeDocument/2006/relationships/slide" Target="slides/slide14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13.xml"/><Relationship Id="rId68" Type="http://schemas.openxmlformats.org/officeDocument/2006/relationships/slide" Target="slides/slide12.xml"/><Relationship Id="rId67" Type="http://schemas.openxmlformats.org/officeDocument/2006/relationships/slide" Target="slides/slide11.xml"/><Relationship Id="rId66" Type="http://schemas.openxmlformats.org/officeDocument/2006/relationships/slide" Target="slides/slide10.xml"/><Relationship Id="rId65" Type="http://schemas.openxmlformats.org/officeDocument/2006/relationships/slide" Target="slides/slide9.xml"/><Relationship Id="rId64" Type="http://schemas.openxmlformats.org/officeDocument/2006/relationships/slide" Target="slides/slide8.xml"/><Relationship Id="rId63" Type="http://schemas.openxmlformats.org/officeDocument/2006/relationships/slide" Target="slides/slide7.xml"/><Relationship Id="rId62" Type="http://schemas.openxmlformats.org/officeDocument/2006/relationships/slide" Target="slides/slide6.xml"/><Relationship Id="rId61" Type="http://schemas.openxmlformats.org/officeDocument/2006/relationships/slide" Target="slides/slide5.xml"/><Relationship Id="rId60" Type="http://schemas.openxmlformats.org/officeDocument/2006/relationships/slide" Target="slides/slide4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3.xml"/><Relationship Id="rId58" Type="http://schemas.openxmlformats.org/officeDocument/2006/relationships/slide" Target="slides/slide2.xml"/><Relationship Id="rId57" Type="http://schemas.openxmlformats.org/officeDocument/2006/relationships/notesMaster" Target="notesMasters/notesMaster1.xml"/><Relationship Id="rId56" Type="http://schemas.openxmlformats.org/officeDocument/2006/relationships/slide" Target="slides/slide1.xml"/><Relationship Id="rId55" Type="http://schemas.openxmlformats.org/officeDocument/2006/relationships/slideMaster" Target="slideMasters/slideMaster54.xml"/><Relationship Id="rId54" Type="http://schemas.openxmlformats.org/officeDocument/2006/relationships/slideMaster" Target="slideMasters/slideMaster53.xml"/><Relationship Id="rId53" Type="http://schemas.openxmlformats.org/officeDocument/2006/relationships/slideMaster" Target="slideMasters/slideMaster52.xml"/><Relationship Id="rId52" Type="http://schemas.openxmlformats.org/officeDocument/2006/relationships/slideMaster" Target="slideMasters/slideMaster51.xml"/><Relationship Id="rId51" Type="http://schemas.openxmlformats.org/officeDocument/2006/relationships/slideMaster" Target="slideMasters/slideMaster50.xml"/><Relationship Id="rId50" Type="http://schemas.openxmlformats.org/officeDocument/2006/relationships/slideMaster" Target="slideMasters/slideMaster49.xml"/><Relationship Id="rId5" Type="http://schemas.openxmlformats.org/officeDocument/2006/relationships/slideMaster" Target="slideMasters/slideMaster4.xml"/><Relationship Id="rId49" Type="http://schemas.openxmlformats.org/officeDocument/2006/relationships/slideMaster" Target="slideMasters/slideMaster48.xml"/><Relationship Id="rId48" Type="http://schemas.openxmlformats.org/officeDocument/2006/relationships/slideMaster" Target="slideMasters/slideMaster47.xml"/><Relationship Id="rId47" Type="http://schemas.openxmlformats.org/officeDocument/2006/relationships/slideMaster" Target="slideMasters/slideMaster46.xml"/><Relationship Id="rId46" Type="http://schemas.openxmlformats.org/officeDocument/2006/relationships/slideMaster" Target="slideMasters/slideMaster45.xml"/><Relationship Id="rId45" Type="http://schemas.openxmlformats.org/officeDocument/2006/relationships/slideMaster" Target="slideMasters/slideMaster44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2" Type="http://schemas.openxmlformats.org/officeDocument/2006/relationships/tags" Target="tags/tag3.xml"/><Relationship Id="rId151" Type="http://schemas.openxmlformats.org/officeDocument/2006/relationships/font" Target="fonts/font12.fntdata"/><Relationship Id="rId150" Type="http://schemas.openxmlformats.org/officeDocument/2006/relationships/font" Target="fonts/font11.fntdata"/><Relationship Id="rId15" Type="http://schemas.openxmlformats.org/officeDocument/2006/relationships/slideMaster" Target="slideMasters/slideMaster14.xml"/><Relationship Id="rId149" Type="http://schemas.openxmlformats.org/officeDocument/2006/relationships/font" Target="fonts/font10.fntdata"/><Relationship Id="rId148" Type="http://schemas.openxmlformats.org/officeDocument/2006/relationships/font" Target="fonts/font9.fntdata"/><Relationship Id="rId147" Type="http://schemas.openxmlformats.org/officeDocument/2006/relationships/font" Target="fonts/font8.fntdata"/><Relationship Id="rId146" Type="http://schemas.openxmlformats.org/officeDocument/2006/relationships/font" Target="fonts/font7.fntdata"/><Relationship Id="rId145" Type="http://schemas.openxmlformats.org/officeDocument/2006/relationships/font" Target="fonts/font6.fntdata"/><Relationship Id="rId144" Type="http://schemas.openxmlformats.org/officeDocument/2006/relationships/font" Target="fonts/font5.fntdata"/><Relationship Id="rId143" Type="http://schemas.openxmlformats.org/officeDocument/2006/relationships/font" Target="fonts/font4.fntdata"/><Relationship Id="rId142" Type="http://schemas.openxmlformats.org/officeDocument/2006/relationships/font" Target="fonts/font3.fntdata"/><Relationship Id="rId141" Type="http://schemas.openxmlformats.org/officeDocument/2006/relationships/font" Target="fonts/font2.fntdata"/><Relationship Id="rId140" Type="http://schemas.openxmlformats.org/officeDocument/2006/relationships/font" Target="fonts/font1.fntdata"/><Relationship Id="rId14" Type="http://schemas.openxmlformats.org/officeDocument/2006/relationships/slideMaster" Target="slideMasters/slideMaster13.xml"/><Relationship Id="rId139" Type="http://schemas.openxmlformats.org/officeDocument/2006/relationships/commentAuthors" Target="commentAuthors.xml"/><Relationship Id="rId138" Type="http://schemas.openxmlformats.org/officeDocument/2006/relationships/tableStyles" Target="tableStyles.xml"/><Relationship Id="rId137" Type="http://schemas.openxmlformats.org/officeDocument/2006/relationships/viewProps" Target="viewProps.xml"/><Relationship Id="rId136" Type="http://schemas.openxmlformats.org/officeDocument/2006/relationships/presProps" Target="presProps.xml"/><Relationship Id="rId135" Type="http://schemas.openxmlformats.org/officeDocument/2006/relationships/handoutMaster" Target="handoutMasters/handoutMaster1.xml"/><Relationship Id="rId134" Type="http://schemas.openxmlformats.org/officeDocument/2006/relationships/slide" Target="slides/slide78.xml"/><Relationship Id="rId133" Type="http://schemas.openxmlformats.org/officeDocument/2006/relationships/slide" Target="slides/slide77.xml"/><Relationship Id="rId132" Type="http://schemas.openxmlformats.org/officeDocument/2006/relationships/slide" Target="slides/slide76.xml"/><Relationship Id="rId131" Type="http://schemas.openxmlformats.org/officeDocument/2006/relationships/slide" Target="slides/slide75.xml"/><Relationship Id="rId130" Type="http://schemas.openxmlformats.org/officeDocument/2006/relationships/slide" Target="slides/slide74.xml"/><Relationship Id="rId13" Type="http://schemas.openxmlformats.org/officeDocument/2006/relationships/slideMaster" Target="slideMasters/slideMaster12.xml"/><Relationship Id="rId129" Type="http://schemas.openxmlformats.org/officeDocument/2006/relationships/slide" Target="slides/slide73.xml"/><Relationship Id="rId128" Type="http://schemas.openxmlformats.org/officeDocument/2006/relationships/slide" Target="slides/slide72.xml"/><Relationship Id="rId127" Type="http://schemas.openxmlformats.org/officeDocument/2006/relationships/slide" Target="slides/slide71.xml"/><Relationship Id="rId126" Type="http://schemas.openxmlformats.org/officeDocument/2006/relationships/slide" Target="slides/slide70.xml"/><Relationship Id="rId125" Type="http://schemas.openxmlformats.org/officeDocument/2006/relationships/slide" Target="slides/slide69.xml"/><Relationship Id="rId124" Type="http://schemas.openxmlformats.org/officeDocument/2006/relationships/slide" Target="slides/slide68.xml"/><Relationship Id="rId123" Type="http://schemas.openxmlformats.org/officeDocument/2006/relationships/slide" Target="slides/slide67.xml"/><Relationship Id="rId122" Type="http://schemas.openxmlformats.org/officeDocument/2006/relationships/slide" Target="slides/slide66.xml"/><Relationship Id="rId121" Type="http://schemas.openxmlformats.org/officeDocument/2006/relationships/slide" Target="slides/slide65.xml"/><Relationship Id="rId120" Type="http://schemas.openxmlformats.org/officeDocument/2006/relationships/slide" Target="slides/slide64.xml"/><Relationship Id="rId12" Type="http://schemas.openxmlformats.org/officeDocument/2006/relationships/slideMaster" Target="slideMasters/slideMaster11.xml"/><Relationship Id="rId119" Type="http://schemas.openxmlformats.org/officeDocument/2006/relationships/slide" Target="slides/slide63.xml"/><Relationship Id="rId118" Type="http://schemas.openxmlformats.org/officeDocument/2006/relationships/slide" Target="slides/slide62.xml"/><Relationship Id="rId117" Type="http://schemas.openxmlformats.org/officeDocument/2006/relationships/slide" Target="slides/slide61.xml"/><Relationship Id="rId116" Type="http://schemas.openxmlformats.org/officeDocument/2006/relationships/slide" Target="slides/slide60.xml"/><Relationship Id="rId115" Type="http://schemas.openxmlformats.org/officeDocument/2006/relationships/slide" Target="slides/slide59.xml"/><Relationship Id="rId114" Type="http://schemas.openxmlformats.org/officeDocument/2006/relationships/slide" Target="slides/slide58.xml"/><Relationship Id="rId113" Type="http://schemas.openxmlformats.org/officeDocument/2006/relationships/slide" Target="slides/slide57.xml"/><Relationship Id="rId112" Type="http://schemas.openxmlformats.org/officeDocument/2006/relationships/slide" Target="slides/slide56.xml"/><Relationship Id="rId111" Type="http://schemas.openxmlformats.org/officeDocument/2006/relationships/slide" Target="slides/slide55.xml"/><Relationship Id="rId110" Type="http://schemas.openxmlformats.org/officeDocument/2006/relationships/slide" Target="slides/slide54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53.xml"/><Relationship Id="rId108" Type="http://schemas.openxmlformats.org/officeDocument/2006/relationships/slide" Target="slides/slide52.xml"/><Relationship Id="rId107" Type="http://schemas.openxmlformats.org/officeDocument/2006/relationships/slide" Target="slides/slide51.xml"/><Relationship Id="rId106" Type="http://schemas.openxmlformats.org/officeDocument/2006/relationships/slide" Target="slides/slide50.xml"/><Relationship Id="rId105" Type="http://schemas.openxmlformats.org/officeDocument/2006/relationships/slide" Target="slides/slide49.xml"/><Relationship Id="rId104" Type="http://schemas.openxmlformats.org/officeDocument/2006/relationships/slide" Target="slides/slide48.xml"/><Relationship Id="rId103" Type="http://schemas.openxmlformats.org/officeDocument/2006/relationships/slide" Target="slides/slide47.xml"/><Relationship Id="rId102" Type="http://schemas.openxmlformats.org/officeDocument/2006/relationships/slide" Target="slides/slide46.xml"/><Relationship Id="rId101" Type="http://schemas.openxmlformats.org/officeDocument/2006/relationships/slide" Target="slides/slide45.xml"/><Relationship Id="rId100" Type="http://schemas.openxmlformats.org/officeDocument/2006/relationships/slide" Target="slides/slide44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  <a:endParaRPr lang="zh-CN" altLang="en-US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  <a:endParaRPr lang="zh-CN" altLang="en-US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  <a:endParaRPr lang="zh-CN" altLang="en-US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  <a:endParaRPr lang="zh-CN" altLang="en-US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5" Type="http://schemas.openxmlformats.org/officeDocument/2006/relationships/theme" Target="../theme/theme10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/Relationships>
</file>

<file path=ppt/slideMasters/_rels/slideMaster1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1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/Relationships>
</file>

<file path=ppt/slideMasters/_rels/slideMaster12.xml.rels><?xml version="1.0" encoding="UTF-8" standalone="yes"?>
<Relationships xmlns="http://schemas.openxmlformats.org/package/2006/relationships"><Relationship Id="rId5" Type="http://schemas.openxmlformats.org/officeDocument/2006/relationships/theme" Target="../theme/theme12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/Relationships>
</file>

<file path=ppt/slideMasters/_rels/slideMaster13.xml.rels><?xml version="1.0" encoding="UTF-8" standalone="yes"?>
<Relationships xmlns="http://schemas.openxmlformats.org/package/2006/relationships"><Relationship Id="rId5" Type="http://schemas.openxmlformats.org/officeDocument/2006/relationships/theme" Target="../theme/theme13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/Relationships>
</file>

<file path=ppt/slideMasters/_rels/slideMaster14.xml.rels><?xml version="1.0" encoding="UTF-8" standalone="yes"?>
<Relationships xmlns="http://schemas.openxmlformats.org/package/2006/relationships"><Relationship Id="rId5" Type="http://schemas.openxmlformats.org/officeDocument/2006/relationships/theme" Target="../theme/theme14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2.xml"/><Relationship Id="rId20" Type="http://schemas.openxmlformats.org/officeDocument/2006/relationships/theme" Target="../theme/theme15.xml"/><Relationship Id="rId2" Type="http://schemas.openxmlformats.org/officeDocument/2006/relationships/slideLayout" Target="../slideLayouts/slideLayout51.xml"/><Relationship Id="rId19" Type="http://schemas.openxmlformats.org/officeDocument/2006/relationships/image" Target="../media/image6.png"/><Relationship Id="rId18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0.xml"/></Relationships>
</file>

<file path=ppt/slideMasters/_rels/slideMaster16.xml.rels><?xml version="1.0" encoding="UTF-8" standalone="yes"?>
<Relationships xmlns="http://schemas.openxmlformats.org/package/2006/relationships"><Relationship Id="rId5" Type="http://schemas.openxmlformats.org/officeDocument/2006/relationships/theme" Target="../theme/theme16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/Relationships>
</file>

<file path=ppt/slideMasters/_rels/slideMaster17.xml.rels><?xml version="1.0" encoding="UTF-8" standalone="yes"?>
<Relationships xmlns="http://schemas.openxmlformats.org/package/2006/relationships"><Relationship Id="rId5" Type="http://schemas.openxmlformats.org/officeDocument/2006/relationships/theme" Target="../theme/theme17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/Relationships>
</file>

<file path=ppt/slideMasters/_rels/slideMaster18.xml.rels><?xml version="1.0" encoding="UTF-8" standalone="yes"?>
<Relationships xmlns="http://schemas.openxmlformats.org/package/2006/relationships"><Relationship Id="rId5" Type="http://schemas.openxmlformats.org/officeDocument/2006/relationships/theme" Target="../theme/theme18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2.xml"/><Relationship Id="rId8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0.xml"/><Relationship Id="rId6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6.xml"/><Relationship Id="rId20" Type="http://schemas.openxmlformats.org/officeDocument/2006/relationships/theme" Target="../theme/theme19.xml"/><Relationship Id="rId2" Type="http://schemas.openxmlformats.org/officeDocument/2006/relationships/slideLayout" Target="../slideLayouts/slideLayout75.xml"/><Relationship Id="rId19" Type="http://schemas.openxmlformats.org/officeDocument/2006/relationships/image" Target="../media/image6.png"/><Relationship Id="rId18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3.xml"/><Relationship Id="rId1" Type="http://schemas.openxmlformats.org/officeDocument/2006/relationships/slideLayout" Target="../slideLayouts/slideLayout74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20.xml.rels><?xml version="1.0" encoding="UTF-8" standalone="yes"?>
<Relationships xmlns="http://schemas.openxmlformats.org/package/2006/relationships"><Relationship Id="rId5" Type="http://schemas.openxmlformats.org/officeDocument/2006/relationships/theme" Target="../theme/theme20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/Relationships>
</file>

<file path=ppt/slideMasters/_rels/slideMaster21.xml.rels><?xml version="1.0" encoding="UTF-8" standalone="yes"?>
<Relationships xmlns="http://schemas.openxmlformats.org/package/2006/relationships"><Relationship Id="rId5" Type="http://schemas.openxmlformats.org/officeDocument/2006/relationships/theme" Target="../theme/theme21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/Relationships>
</file>

<file path=ppt/slideMasters/_rels/slideMaster2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2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/Relationships>
</file>

<file path=ppt/slideMasters/_rels/slideMaster23.xml.rels><?xml version="1.0" encoding="UTF-8" standalone="yes"?>
<Relationships xmlns="http://schemas.openxmlformats.org/package/2006/relationships"><Relationship Id="rId5" Type="http://schemas.openxmlformats.org/officeDocument/2006/relationships/theme" Target="../theme/theme23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/Relationships>
</file>

<file path=ppt/slideMasters/_rels/slideMaster24.xml.rels><?xml version="1.0" encoding="UTF-8" standalone="yes"?>
<Relationships xmlns="http://schemas.openxmlformats.org/package/2006/relationships"><Relationship Id="rId5" Type="http://schemas.openxmlformats.org/officeDocument/2006/relationships/theme" Target="../theme/theme24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4.xml"/><Relationship Id="rId20" Type="http://schemas.openxmlformats.org/officeDocument/2006/relationships/theme" Target="../theme/theme25.xml"/><Relationship Id="rId2" Type="http://schemas.openxmlformats.org/officeDocument/2006/relationships/slideLayout" Target="../slideLayouts/slideLayout103.xml"/><Relationship Id="rId19" Type="http://schemas.openxmlformats.org/officeDocument/2006/relationships/image" Target="../media/image6.png"/><Relationship Id="rId18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02.xml"/></Relationships>
</file>

<file path=ppt/slideMasters/_rels/slideMaster26.xml.rels><?xml version="1.0" encoding="UTF-8" standalone="yes"?>
<Relationships xmlns="http://schemas.openxmlformats.org/package/2006/relationships"><Relationship Id="rId5" Type="http://schemas.openxmlformats.org/officeDocument/2006/relationships/theme" Target="../theme/theme26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/Relationships>
</file>

<file path=ppt/slideMasters/_rels/slideMaster27.xml.rels><?xml version="1.0" encoding="UTF-8" standalone="yes"?>
<Relationships xmlns="http://schemas.openxmlformats.org/package/2006/relationships"><Relationship Id="rId5" Type="http://schemas.openxmlformats.org/officeDocument/2006/relationships/theme" Target="../theme/theme27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/Relationships>
</file>

<file path=ppt/slideMasters/_rels/slideMaster28.xml.rels><?xml version="1.0" encoding="UTF-8" standalone="yes"?>
<Relationships xmlns="http://schemas.openxmlformats.org/package/2006/relationships"><Relationship Id="rId5" Type="http://schemas.openxmlformats.org/officeDocument/2006/relationships/theme" Target="../theme/theme28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/Relationships>
</file>

<file path=ppt/slideMasters/_rels/slideMaster29.xml.rels><?xml version="1.0" encoding="UTF-8" standalone="yes"?>
<Relationships xmlns="http://schemas.openxmlformats.org/package/2006/relationships"><Relationship Id="rId5" Type="http://schemas.openxmlformats.org/officeDocument/2006/relationships/theme" Target="../theme/theme29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30.xml.rels><?xml version="1.0" encoding="UTF-8" standalone="yes"?>
<Relationships xmlns="http://schemas.openxmlformats.org/package/2006/relationships"><Relationship Id="rId5" Type="http://schemas.openxmlformats.org/officeDocument/2006/relationships/theme" Target="../theme/theme30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/Relationships>
</file>

<file path=ppt/slideMasters/_rels/slideMaster31.xml.rels><?xml version="1.0" encoding="UTF-8" standalone="yes"?>
<Relationships xmlns="http://schemas.openxmlformats.org/package/2006/relationships"><Relationship Id="rId5" Type="http://schemas.openxmlformats.org/officeDocument/2006/relationships/theme" Target="../theme/theme31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30.xml"/></Relationships>
</file>

<file path=ppt/slideMasters/_rels/slideMaster32.xml.rels><?xml version="1.0" encoding="UTF-8" standalone="yes"?>
<Relationships xmlns="http://schemas.openxmlformats.org/package/2006/relationships"><Relationship Id="rId5" Type="http://schemas.openxmlformats.org/officeDocument/2006/relationships/theme" Target="../theme/theme32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32.xml"/></Relationships>
</file>

<file path=ppt/slideMasters/_rels/slideMaster3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3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/Relationships>
</file>

<file path=ppt/slideMasters/_rels/slideMaster34.xml.rels><?xml version="1.0" encoding="UTF-8" standalone="yes"?>
<Relationships xmlns="http://schemas.openxmlformats.org/package/2006/relationships"><Relationship Id="rId5" Type="http://schemas.openxmlformats.org/officeDocument/2006/relationships/theme" Target="../theme/theme34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/Relationships>
</file>

<file path=ppt/slideMasters/_rels/slideMaster35.xml.rels><?xml version="1.0" encoding="UTF-8" standalone="yes"?>
<Relationships xmlns="http://schemas.openxmlformats.org/package/2006/relationships"><Relationship Id="rId5" Type="http://schemas.openxmlformats.org/officeDocument/2006/relationships/theme" Target="../theme/theme35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/Relationships>
</file>

<file path=ppt/slideMasters/_rels/slideMaster36.xml.rels><?xml version="1.0" encoding="UTF-8" standalone="yes"?>
<Relationships xmlns="http://schemas.openxmlformats.org/package/2006/relationships"><Relationship Id="rId5" Type="http://schemas.openxmlformats.org/officeDocument/2006/relationships/theme" Target="../theme/theme36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40.xml"/></Relationships>
</file>

<file path=ppt/slideMasters/_rels/slideMaster37.xml.rels><?xml version="1.0" encoding="UTF-8" standalone="yes"?>
<Relationships xmlns="http://schemas.openxmlformats.org/package/2006/relationships"><Relationship Id="rId5" Type="http://schemas.openxmlformats.org/officeDocument/2006/relationships/theme" Target="../theme/theme37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/Relationships>
</file>

<file path=ppt/slideMasters/_rels/slideMaster38.xml.rels><?xml version="1.0" encoding="UTF-8" standalone="yes"?>
<Relationships xmlns="http://schemas.openxmlformats.org/package/2006/relationships"><Relationship Id="rId5" Type="http://schemas.openxmlformats.org/officeDocument/2006/relationships/theme" Target="../theme/theme38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/Relationships>
</file>

<file path=ppt/slideMasters/_rels/slideMaster39.xml.rels><?xml version="1.0" encoding="UTF-8" standalone="yes"?>
<Relationships xmlns="http://schemas.openxmlformats.org/package/2006/relationships"><Relationship Id="rId5" Type="http://schemas.openxmlformats.org/officeDocument/2006/relationships/theme" Target="../theme/theme39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40.xml.rels><?xml version="1.0" encoding="UTF-8" standalone="yes"?>
<Relationships xmlns="http://schemas.openxmlformats.org/package/2006/relationships"><Relationship Id="rId5" Type="http://schemas.openxmlformats.org/officeDocument/2006/relationships/theme" Target="../theme/theme40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/Relationships>
</file>

<file path=ppt/slideMasters/_rels/slideMaster41.xml.rels><?xml version="1.0" encoding="UTF-8" standalone="yes"?>
<Relationships xmlns="http://schemas.openxmlformats.org/package/2006/relationships"><Relationship Id="rId6" Type="http://schemas.openxmlformats.org/officeDocument/2006/relationships/theme" Target="../theme/theme41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50.xml"/></Relationships>
</file>

<file path=ppt/slideMasters/_rels/slideMaster42.xml.rels><?xml version="1.0" encoding="UTF-8" standalone="yes"?>
<Relationships xmlns="http://schemas.openxmlformats.org/package/2006/relationships"><Relationship Id="rId6" Type="http://schemas.openxmlformats.org/officeDocument/2006/relationships/theme" Target="../theme/theme42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53.xml"/></Relationships>
</file>

<file path=ppt/slideMasters/_rels/slideMaster43.xml.rels><?xml version="1.0" encoding="UTF-8" standalone="yes"?>
<Relationships xmlns="http://schemas.openxmlformats.org/package/2006/relationships"><Relationship Id="rId6" Type="http://schemas.openxmlformats.org/officeDocument/2006/relationships/theme" Target="../theme/theme43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/Relationships>
</file>

<file path=ppt/slideMasters/_rels/slideMaster4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4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61.xml"/><Relationship Id="rId2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59.xml"/></Relationships>
</file>

<file path=ppt/slideMasters/_rels/slideMaster45.xml.rels><?xml version="1.0" encoding="UTF-8" standalone="yes"?>
<Relationships xmlns="http://schemas.openxmlformats.org/package/2006/relationships"><Relationship Id="rId6" Type="http://schemas.openxmlformats.org/officeDocument/2006/relationships/theme" Target="../theme/theme45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64.xml"/><Relationship Id="rId2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62.xml"/></Relationships>
</file>

<file path=ppt/slideMasters/_rels/slideMaster46.xml.rels><?xml version="1.0" encoding="UTF-8" standalone="yes"?>
<Relationships xmlns="http://schemas.openxmlformats.org/package/2006/relationships"><Relationship Id="rId6" Type="http://schemas.openxmlformats.org/officeDocument/2006/relationships/theme" Target="../theme/theme46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67.xml"/><Relationship Id="rId2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65.xml"/></Relationships>
</file>

<file path=ppt/slideMasters/_rels/slideMaster47.xml.rels><?xml version="1.0" encoding="UTF-8" standalone="yes"?>
<Relationships xmlns="http://schemas.openxmlformats.org/package/2006/relationships"><Relationship Id="rId6" Type="http://schemas.openxmlformats.org/officeDocument/2006/relationships/theme" Target="../theme/theme47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68.xml"/></Relationships>
</file>

<file path=ppt/slideMasters/_rels/slideMaster48.xml.rels><?xml version="1.0" encoding="UTF-8" standalone="yes"?>
<Relationships xmlns="http://schemas.openxmlformats.org/package/2006/relationships"><Relationship Id="rId6" Type="http://schemas.openxmlformats.org/officeDocument/2006/relationships/theme" Target="../theme/theme48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71.xml"/></Relationships>
</file>

<file path=ppt/slideMasters/_rels/slideMaster49.xml.rels><?xml version="1.0" encoding="UTF-8" standalone="yes"?>
<Relationships xmlns="http://schemas.openxmlformats.org/package/2006/relationships"><Relationship Id="rId6" Type="http://schemas.openxmlformats.org/officeDocument/2006/relationships/theme" Target="../theme/theme49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76.xml"/><Relationship Id="rId2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7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50.xml.rels><?xml version="1.0" encoding="UTF-8" standalone="yes"?>
<Relationships xmlns="http://schemas.openxmlformats.org/package/2006/relationships"><Relationship Id="rId6" Type="http://schemas.openxmlformats.org/officeDocument/2006/relationships/theme" Target="../theme/theme50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79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/Relationships>
</file>

<file path=ppt/slideMasters/_rels/slideMaster51.xml.rels><?xml version="1.0" encoding="UTF-8" standalone="yes"?>
<Relationships xmlns="http://schemas.openxmlformats.org/package/2006/relationships"><Relationship Id="rId6" Type="http://schemas.openxmlformats.org/officeDocument/2006/relationships/theme" Target="../theme/theme51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82.xml"/><Relationship Id="rId2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80.xml"/></Relationships>
</file>

<file path=ppt/slideMasters/_rels/slideMaster52.xml.rels><?xml version="1.0" encoding="UTF-8" standalone="yes"?>
<Relationships xmlns="http://schemas.openxmlformats.org/package/2006/relationships"><Relationship Id="rId6" Type="http://schemas.openxmlformats.org/officeDocument/2006/relationships/theme" Target="../theme/theme52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84.xml"/><Relationship Id="rId1" Type="http://schemas.openxmlformats.org/officeDocument/2006/relationships/slideLayout" Target="../slideLayouts/slideLayout183.xml"/></Relationships>
</file>

<file path=ppt/slideMasters/_rels/slideMaster53.xml.rels><?xml version="1.0" encoding="UTF-8" standalone="yes"?>
<Relationships xmlns="http://schemas.openxmlformats.org/package/2006/relationships"><Relationship Id="rId6" Type="http://schemas.openxmlformats.org/officeDocument/2006/relationships/theme" Target="../theme/theme53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86.xml"/></Relationships>
</file>

<file path=ppt/slideMasters/_rels/slideMaster54.xml.rels><?xml version="1.0" encoding="UTF-8" standalone="yes"?>
<Relationships xmlns="http://schemas.openxmlformats.org/package/2006/relationships"><Relationship Id="rId6" Type="http://schemas.openxmlformats.org/officeDocument/2006/relationships/theme" Target="../theme/theme54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0" Type="http://schemas.openxmlformats.org/officeDocument/2006/relationships/theme" Target="../theme/theme6.xml"/><Relationship Id="rId2" Type="http://schemas.openxmlformats.org/officeDocument/2006/relationships/slideLayout" Target="../slideLayouts/slideLayout18.xml"/><Relationship Id="rId19" Type="http://schemas.openxmlformats.org/officeDocument/2006/relationships/image" Target="../media/image6.png"/><Relationship Id="rId18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Masters/_rels/slideMaster8.xml.rels><?xml version="1.0" encoding="UTF-8" standalone="yes"?>
<Relationships xmlns="http://schemas.openxmlformats.org/package/2006/relationships"><Relationship Id="rId5" Type="http://schemas.openxmlformats.org/officeDocument/2006/relationships/theme" Target="../theme/theme8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_rels/slideMaster9.xml.rels><?xml version="1.0" encoding="UTF-8" standalone="yes"?>
<Relationships xmlns="http://schemas.openxmlformats.org/package/2006/relationships"><Relationship Id="rId5" Type="http://schemas.openxmlformats.org/officeDocument/2006/relationships/theme" Target="../theme/theme9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  <a:endPara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多一句没有，少一句不行，用最短时间，教会更实用的技术！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8.png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3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6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4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47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47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47.png"/><Relationship Id="rId1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1.xml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65.png"/><Relationship Id="rId2" Type="http://schemas.openxmlformats.org/officeDocument/2006/relationships/image" Target="../media/image47.png"/><Relationship Id="rId1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69.png"/><Relationship Id="rId1" Type="http://schemas.openxmlformats.org/officeDocument/2006/relationships/tags" Target="../tags/tag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p>
            <a:r>
              <a:rPr lang="en-US" sz="6600" dirty="0">
                <a:solidFill>
                  <a:schemeClr val="accent3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</a:t>
            </a:r>
            <a:r>
              <a:rPr lang="en-US" sz="66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y</a:t>
            </a:r>
            <a:r>
              <a:rPr lang="en-US" sz="66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</a:t>
            </a:r>
            <a:r>
              <a:rPr lang="en-US" sz="66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</a:t>
            </a:r>
            <a:r>
              <a:rPr lang="en-US" sz="6600" dirty="0">
                <a:solidFill>
                  <a:schemeClr val="tx2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a</a:t>
            </a:r>
            <a:r>
              <a:rPr lang="en-US" sz="66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r</a:t>
            </a:r>
            <a:r>
              <a:rPr lang="en-US" sz="660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k</a:t>
            </a:r>
            <a:r>
              <a:rPr lang="zh-CN" altLang="en-US" sz="6600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案例实战</a:t>
            </a:r>
            <a:endParaRPr lang="zh-CN" altLang="en-US" sz="6600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6" name="图片 5" descr="01 (14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衔接大数据</a:t>
            </a:r>
            <a:r>
              <a:t>方向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1656080"/>
            <a:ext cx="6576060" cy="4523105"/>
          </a:xfrm>
          <a:prstGeom prst="rect">
            <a:avLst/>
          </a:prstGeom>
        </p:spPr>
      </p:pic>
      <p:sp>
        <p:nvSpPr>
          <p:cNvPr id="5" name="下箭头 4"/>
          <p:cNvSpPr/>
          <p:nvPr/>
        </p:nvSpPr>
        <p:spPr>
          <a:xfrm>
            <a:off x="914400" y="3489325"/>
            <a:ext cx="201295" cy="2689860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</a:t>
            </a:r>
            <a:r>
              <a:rPr lang="en-US" altLang="zh-CN"/>
              <a:t>Spark</a:t>
            </a:r>
            <a:r>
              <a:rPr lang="zh-CN" altLang="en-US"/>
              <a:t>、什么是</a:t>
            </a:r>
            <a:r>
              <a:rPr lang="en-US" altLang="zh-CN"/>
              <a:t>PySpark</a:t>
            </a:r>
            <a:endParaRPr lang="en-US" altLang="zh-CN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/>
              <a:t>Spark</a:t>
            </a:r>
            <a:r>
              <a:rPr lang="zh-CN" altLang="en-US" sz="1200"/>
              <a:t>是</a:t>
            </a:r>
            <a:r>
              <a:rPr lang="en-US" altLang="zh-CN" sz="1200"/>
              <a:t>Apache</a:t>
            </a:r>
            <a:r>
              <a:rPr lang="zh-CN" altLang="en-US" sz="1200"/>
              <a:t>基金会旗下的顶级开源项目，用于对海量数据进行大规模分布式计算。</a:t>
            </a:r>
            <a:endParaRPr lang="zh-CN" alt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/>
              <a:t>PySpark</a:t>
            </a:r>
            <a:r>
              <a:rPr lang="zh-CN" altLang="en-US" sz="1200"/>
              <a:t>是</a:t>
            </a:r>
            <a:r>
              <a:rPr lang="en-US" altLang="zh-CN" sz="1200"/>
              <a:t>Spark</a:t>
            </a:r>
            <a:r>
              <a:rPr lang="zh-CN" altLang="en-US" sz="1200"/>
              <a:t>的</a:t>
            </a:r>
            <a:r>
              <a:rPr lang="en-US" altLang="zh-CN" sz="1200"/>
              <a:t>Python</a:t>
            </a:r>
            <a:r>
              <a:rPr lang="zh-CN" altLang="en-US" sz="1200"/>
              <a:t>实现，是</a:t>
            </a:r>
            <a:r>
              <a:rPr lang="en-US" altLang="zh-CN" sz="1200"/>
              <a:t>Spark</a:t>
            </a:r>
            <a:r>
              <a:rPr lang="zh-CN" altLang="en-US" sz="1200"/>
              <a:t>为</a:t>
            </a:r>
            <a:r>
              <a:rPr lang="en-US" altLang="zh-CN" sz="1200"/>
              <a:t>Python</a:t>
            </a:r>
            <a:r>
              <a:rPr lang="zh-CN" altLang="en-US" sz="1200"/>
              <a:t>开发者提供的编程入口，用于以</a:t>
            </a:r>
            <a:r>
              <a:rPr lang="en-US" altLang="zh-CN" sz="1200"/>
              <a:t>Python</a:t>
            </a:r>
            <a:r>
              <a:rPr lang="zh-CN" altLang="en-US" sz="1200"/>
              <a:t>代码完成</a:t>
            </a:r>
            <a:r>
              <a:rPr lang="en-US" altLang="zh-CN" sz="1200"/>
              <a:t>Spark</a:t>
            </a:r>
            <a:r>
              <a:rPr lang="zh-CN" altLang="en-US" sz="1200"/>
              <a:t>任务的开发</a:t>
            </a:r>
            <a:endParaRPr lang="zh-CN" alt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/>
              <a:t>PySpark</a:t>
            </a:r>
            <a:r>
              <a:rPr lang="zh-CN" altLang="en-US" sz="1200"/>
              <a:t>不仅可以作为</a:t>
            </a:r>
            <a:r>
              <a:rPr lang="en-US" altLang="zh-CN" sz="1200"/>
              <a:t>Python</a:t>
            </a:r>
            <a:r>
              <a:rPr lang="zh-CN" altLang="en-US" sz="1200"/>
              <a:t>第三方库使用，也可以将程序提交的</a:t>
            </a:r>
            <a:r>
              <a:rPr lang="en-US" altLang="zh-CN" sz="1200"/>
              <a:t>Spark</a:t>
            </a:r>
            <a:r>
              <a:rPr lang="zh-CN" altLang="en-US" sz="1200"/>
              <a:t>集群环境中，调度大规模集群进行执行。</a:t>
            </a:r>
            <a:endParaRPr lang="zh-CN" altLang="en-US" sz="1200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为什么要学习</a:t>
            </a:r>
            <a:r>
              <a:rPr lang="en-US" altLang="zh-CN"/>
              <a:t>PySpark</a:t>
            </a:r>
            <a:r>
              <a:rPr lang="zh-CN" altLang="en-US"/>
              <a:t>？</a:t>
            </a:r>
            <a:endParaRPr lang="zh-CN" altLang="en-US"/>
          </a:p>
          <a:p>
            <a:pPr marL="0" indent="0">
              <a:buNone/>
            </a:pPr>
            <a:r>
              <a:rPr lang="zh-CN" altLang="en-US" sz="1200"/>
              <a:t>大数据开发是</a:t>
            </a:r>
            <a:r>
              <a:rPr lang="en-US" altLang="zh-CN" sz="1200"/>
              <a:t>Python</a:t>
            </a:r>
            <a:r>
              <a:rPr lang="zh-CN" altLang="en-US" sz="1200"/>
              <a:t>众多就业方向中的明星赛道，薪资高岗位多，</a:t>
            </a:r>
            <a:r>
              <a:rPr lang="en-US" altLang="zh-CN" sz="1200"/>
              <a:t>Spark</a:t>
            </a:r>
            <a:r>
              <a:rPr lang="zh-CN" altLang="en-US" sz="1200"/>
              <a:t>（</a:t>
            </a:r>
            <a:r>
              <a:rPr lang="en-US" altLang="zh-CN" sz="1200"/>
              <a:t>PySpark</a:t>
            </a:r>
            <a:r>
              <a:rPr lang="zh-CN" altLang="en-US" sz="1200"/>
              <a:t>）又是大数据开发中的核心技术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如何衔接大数据开发</a:t>
            </a:r>
            <a:r>
              <a:rPr lang="zh-CN" altLang="en-US"/>
              <a:t>方向？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课程以</a:t>
            </a:r>
            <a:r>
              <a:rPr lang="en-US" altLang="zh-CN" sz="1400"/>
              <a:t>Python</a:t>
            </a:r>
            <a:r>
              <a:rPr lang="zh-CN" altLang="en-US" sz="1400"/>
              <a:t>第三方库的视角学习使用</a:t>
            </a:r>
            <a:r>
              <a:rPr lang="en-US" altLang="zh-CN" sz="1400"/>
              <a:t>PySpark</a:t>
            </a:r>
            <a:r>
              <a:rPr lang="zh-CN" altLang="en-US" sz="1400"/>
              <a:t>，不涉及专业大数据知识，所以完全可以学会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想要深入大数据开发领域：</a:t>
            </a:r>
            <a:endParaRPr lang="zh-CN" altLang="en-US" sz="1400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001895" y="4490085"/>
            <a:ext cx="7028815" cy="1504315"/>
            <a:chOff x="1119" y="5456"/>
            <a:chExt cx="16299" cy="3488"/>
          </a:xfrm>
        </p:grpSpPr>
        <p:sp>
          <p:nvSpPr>
            <p:cNvPr id="6" name="右箭头 5"/>
            <p:cNvSpPr/>
            <p:nvPr/>
          </p:nvSpPr>
          <p:spPr>
            <a:xfrm>
              <a:off x="5720" y="6792"/>
              <a:ext cx="902" cy="547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944" y="5456"/>
              <a:ext cx="4234" cy="344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9" y="5456"/>
              <a:ext cx="4279" cy="344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24" y="5456"/>
              <a:ext cx="4694" cy="3489"/>
            </a:xfrm>
            <a:prstGeom prst="rect">
              <a:avLst/>
            </a:prstGeom>
          </p:spPr>
        </p:pic>
        <p:sp>
          <p:nvSpPr>
            <p:cNvPr id="13" name="右箭头 12"/>
            <p:cNvSpPr/>
            <p:nvPr/>
          </p:nvSpPr>
          <p:spPr>
            <a:xfrm>
              <a:off x="11500" y="6792"/>
              <a:ext cx="902" cy="547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前言介绍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196215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PySpark</a:t>
            </a:r>
            <a:r>
              <a:rPr lang="zh-CN" altLang="en-US">
                <a:solidFill>
                  <a:srgbClr val="FF0000"/>
                </a:solidFill>
              </a:rPr>
              <a:t>库的安装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PySpark</a:t>
            </a:r>
            <a:r>
              <a:rPr lang="zh-CN" altLang="en-US">
                <a:solidFill>
                  <a:srgbClr val="FF0000"/>
                </a:solidFill>
              </a:rPr>
              <a:t>执行环境入口对象的构建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理解</a:t>
            </a:r>
            <a:r>
              <a:rPr lang="en-US" altLang="zh-CN">
                <a:solidFill>
                  <a:srgbClr val="FF0000"/>
                </a:solidFill>
              </a:rPr>
              <a:t>PySpark</a:t>
            </a:r>
            <a:r>
              <a:rPr lang="zh-CN" altLang="en-US">
                <a:solidFill>
                  <a:srgbClr val="FF0000"/>
                </a:solidFill>
              </a:rPr>
              <a:t>的编程模型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PySpark</a:t>
            </a:r>
            <a:r>
              <a:t>库的安装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同其它的</a:t>
            </a:r>
            <a:r>
              <a:rPr lang="en-US" altLang="zh-CN"/>
              <a:t>Python</a:t>
            </a:r>
            <a:r>
              <a:rPr lang="zh-CN" altLang="en-US"/>
              <a:t>第三方库一样，</a:t>
            </a:r>
            <a:r>
              <a:rPr lang="en-US" altLang="zh-CN"/>
              <a:t>PySpark</a:t>
            </a:r>
            <a:r>
              <a:rPr lang="zh-CN" altLang="en-US"/>
              <a:t>同样可以使用</a:t>
            </a:r>
            <a:r>
              <a:rPr lang="en-US" altLang="zh-CN"/>
              <a:t>pip</a:t>
            </a:r>
            <a:r>
              <a:rPr lang="zh-CN" altLang="en-US"/>
              <a:t>程序进行安装。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”CMD”</a:t>
            </a:r>
            <a:r>
              <a:rPr lang="zh-CN" altLang="en-US"/>
              <a:t>命令提示符程序内，输入：</a:t>
            </a:r>
            <a:endParaRPr lang="zh-CN" altLang="en-US"/>
          </a:p>
          <a:p>
            <a:r>
              <a:rPr lang="en-US" altLang="zh-CN"/>
              <a:t>pip install pyspark</a:t>
            </a:r>
            <a:endParaRPr lang="en-US" altLang="zh-CN"/>
          </a:p>
          <a:p>
            <a:r>
              <a:rPr lang="zh-CN" altLang="en-US"/>
              <a:t>或使用国内代理镜像网站（清华大学源）</a:t>
            </a:r>
            <a:endParaRPr lang="zh-CN" altLang="en-US"/>
          </a:p>
          <a:p>
            <a:r>
              <a:rPr lang="en-US" altLang="zh-CN"/>
              <a:t>pip install -i https://pypi.tuna.tsinghua.edu.cn/simple pyspark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670" y="4161790"/>
            <a:ext cx="4951730" cy="25895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构建</a:t>
            </a:r>
            <a:r>
              <a:rPr lang="en-US" altLang="zh-CN"/>
              <a:t>PySpark</a:t>
            </a:r>
            <a:r>
              <a:t>执行环境入口对象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想要使用</a:t>
            </a:r>
            <a:r>
              <a:rPr lang="en-US" altLang="zh-CN"/>
              <a:t>PySpark</a:t>
            </a:r>
            <a:r>
              <a:rPr lang="zh-CN" altLang="en-US"/>
              <a:t>库完成数据处理，首先需要构建一个执行环境入口对象。</a:t>
            </a:r>
            <a:endParaRPr lang="zh-CN" altLang="en-US"/>
          </a:p>
          <a:p>
            <a:r>
              <a:rPr lang="en-US" altLang="zh-CN"/>
              <a:t>PySpark</a:t>
            </a:r>
            <a:r>
              <a:rPr lang="zh-CN" altLang="en-US"/>
              <a:t>的执行环境入口对象是：类</a:t>
            </a:r>
            <a:r>
              <a:rPr lang="en-US" altLang="zh-CN"/>
              <a:t> SparkContext </a:t>
            </a:r>
            <a:r>
              <a:rPr lang="zh-CN" altLang="en-US"/>
              <a:t>的类对象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795" y="2568575"/>
            <a:ext cx="4286250" cy="3609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275" y="3987165"/>
            <a:ext cx="6838315" cy="772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PySpark</a:t>
            </a:r>
            <a:r>
              <a:t>的编程模型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SparkContext</a:t>
            </a:r>
            <a:r>
              <a:rPr lang="zh-CN" altLang="en-US"/>
              <a:t>类对象，是</a:t>
            </a:r>
            <a:r>
              <a:rPr lang="en-US" altLang="zh-CN"/>
              <a:t>PySpark</a:t>
            </a:r>
            <a:r>
              <a:rPr lang="zh-CN" altLang="en-US"/>
              <a:t>编程中一切功能的入口。</a:t>
            </a:r>
            <a:endParaRPr lang="zh-CN" altLang="en-US"/>
          </a:p>
          <a:p>
            <a:r>
              <a:rPr lang="en-US" altLang="zh-CN"/>
              <a:t>PySpark</a:t>
            </a:r>
            <a:r>
              <a:rPr lang="zh-CN" altLang="en-US"/>
              <a:t>的编程，主要分为如下三大步骤：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10565" y="3128010"/>
            <a:ext cx="2913380" cy="1275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数据输入</a:t>
            </a:r>
            <a:endParaRPr lang="zh-CN" altLang="en-US"/>
          </a:p>
          <a:p>
            <a:pPr algn="ctr"/>
            <a:r>
              <a:rPr lang="zh-CN" altLang="en-US" sz="1200"/>
              <a:t>通过</a:t>
            </a:r>
            <a:r>
              <a:rPr lang="en-US" altLang="zh-CN" sz="1200"/>
              <a:t>SparkContext</a:t>
            </a:r>
            <a:r>
              <a:rPr lang="zh-CN" altLang="en-US" sz="1200"/>
              <a:t>类对象的成员方法</a:t>
            </a:r>
            <a:endParaRPr lang="zh-CN" altLang="en-US" sz="1200"/>
          </a:p>
          <a:p>
            <a:pPr algn="ctr"/>
            <a:r>
              <a:rPr lang="zh-CN" altLang="en-US" sz="1200"/>
              <a:t>完成数据的读取操作</a:t>
            </a:r>
            <a:endParaRPr lang="zh-CN" altLang="en-US" sz="1200"/>
          </a:p>
          <a:p>
            <a:pPr algn="ctr"/>
            <a:r>
              <a:rPr lang="zh-CN" altLang="en-US" sz="1200"/>
              <a:t>读取后得到</a:t>
            </a:r>
            <a:r>
              <a:rPr lang="en-US" altLang="zh-CN" sz="1200"/>
              <a:t>RDD</a:t>
            </a:r>
            <a:r>
              <a:rPr lang="zh-CN" altLang="en-US" sz="1200"/>
              <a:t>类对象</a:t>
            </a:r>
            <a:endParaRPr lang="zh-CN" altLang="en-US" sz="1200"/>
          </a:p>
        </p:txBody>
      </p:sp>
      <p:sp>
        <p:nvSpPr>
          <p:cNvPr id="5" name="矩形 4"/>
          <p:cNvSpPr/>
          <p:nvPr/>
        </p:nvSpPr>
        <p:spPr>
          <a:xfrm>
            <a:off x="4639310" y="3128010"/>
            <a:ext cx="2913380" cy="1275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数据处理计算</a:t>
            </a:r>
            <a:endParaRPr lang="zh-CN" altLang="en-US"/>
          </a:p>
          <a:p>
            <a:pPr algn="ctr"/>
            <a:r>
              <a:rPr lang="zh-CN" altLang="en-US" sz="1200"/>
              <a:t>通过</a:t>
            </a:r>
            <a:r>
              <a:rPr lang="en-US" altLang="zh-CN" sz="1200"/>
              <a:t>RDD</a:t>
            </a:r>
            <a:r>
              <a:rPr lang="zh-CN" altLang="en-US" sz="1200"/>
              <a:t>类对象的成员方法</a:t>
            </a:r>
            <a:endParaRPr lang="zh-CN" altLang="en-US" sz="1200"/>
          </a:p>
          <a:p>
            <a:pPr algn="ctr"/>
            <a:r>
              <a:rPr lang="zh-CN" altLang="en-US" sz="1200"/>
              <a:t>完成各种数据计算的需求</a:t>
            </a:r>
            <a:endParaRPr lang="zh-CN" altLang="en-US" sz="1200"/>
          </a:p>
        </p:txBody>
      </p:sp>
      <p:sp>
        <p:nvSpPr>
          <p:cNvPr id="6" name="矩形 5"/>
          <p:cNvSpPr/>
          <p:nvPr/>
        </p:nvSpPr>
        <p:spPr>
          <a:xfrm>
            <a:off x="8568055" y="3128645"/>
            <a:ext cx="2913380" cy="1275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数据输出</a:t>
            </a:r>
            <a:endParaRPr lang="zh-CN" altLang="en-US"/>
          </a:p>
          <a:p>
            <a:pPr algn="ctr"/>
            <a:r>
              <a:rPr lang="zh-CN" altLang="en-US" sz="1200"/>
              <a:t>将处理完成后的</a:t>
            </a:r>
            <a:r>
              <a:rPr lang="en-US" altLang="zh-CN" sz="1200"/>
              <a:t>RDD</a:t>
            </a:r>
            <a:r>
              <a:rPr lang="zh-CN" altLang="en-US" sz="1200"/>
              <a:t>对象</a:t>
            </a:r>
            <a:endParaRPr lang="zh-CN" altLang="en-US" sz="1200"/>
          </a:p>
          <a:p>
            <a:pPr algn="ctr"/>
            <a:r>
              <a:rPr lang="zh-CN" altLang="en-US" sz="1200"/>
              <a:t>调用各种成员方法完成</a:t>
            </a:r>
            <a:endParaRPr lang="zh-CN" altLang="en-US" sz="1200"/>
          </a:p>
          <a:p>
            <a:pPr algn="ctr"/>
            <a:r>
              <a:rPr lang="zh-CN" altLang="en-US" sz="1200"/>
              <a:t>写出文件、转换为</a:t>
            </a:r>
            <a:r>
              <a:rPr lang="en-US" altLang="zh-CN" sz="1200"/>
              <a:t>list</a:t>
            </a:r>
            <a:r>
              <a:rPr lang="zh-CN" altLang="en-US" sz="1200"/>
              <a:t>等操作</a:t>
            </a:r>
            <a:endParaRPr lang="zh-CN" altLang="en-US" sz="1200"/>
          </a:p>
        </p:txBody>
      </p:sp>
      <p:cxnSp>
        <p:nvCxnSpPr>
          <p:cNvPr id="7" name="直接箭头连接符 6"/>
          <p:cNvCxnSpPr>
            <a:stCxn id="4" idx="3"/>
            <a:endCxn id="5" idx="1"/>
          </p:cNvCxnSpPr>
          <p:nvPr/>
        </p:nvCxnSpPr>
        <p:spPr>
          <a:xfrm>
            <a:off x="3623945" y="3765550"/>
            <a:ext cx="10153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5" idx="3"/>
            <a:endCxn id="6" idx="1"/>
          </p:cNvCxnSpPr>
          <p:nvPr/>
        </p:nvCxnSpPr>
        <p:spPr>
          <a:xfrm>
            <a:off x="7552690" y="3765550"/>
            <a:ext cx="101536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>
                <a:sym typeface="+mn-ea"/>
              </a:rPr>
              <a:t>PySpark</a:t>
            </a:r>
            <a:r>
              <a:rPr>
                <a:sym typeface="+mn-ea"/>
              </a:rPr>
              <a:t>的编程模型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0565" y="3056255"/>
            <a:ext cx="5788025" cy="36042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0555" y="2579370"/>
            <a:ext cx="2472690" cy="4092575"/>
          </a:xfrm>
          <a:prstGeom prst="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rgbClr val="FF0000"/>
                </a:solidFill>
              </a:rPr>
              <a:t>数据输入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61030" y="2567940"/>
            <a:ext cx="2070100" cy="4092575"/>
          </a:xfrm>
          <a:prstGeom prst="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rgbClr val="FF0000"/>
                </a:solidFill>
              </a:rPr>
              <a:t>数据处理计算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98440" y="2567940"/>
            <a:ext cx="2070100" cy="4092575"/>
          </a:xfrm>
          <a:prstGeom prst="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>
                <a:solidFill>
                  <a:srgbClr val="FF0000"/>
                </a:solidFill>
              </a:rPr>
              <a:t>数据输出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35850" y="3808730"/>
            <a:ext cx="4446270" cy="73723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通过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SparkContext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对象，完成数据输入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输入数据后得到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RDD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对象，对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RDD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对象进行迭代计算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最终通过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RDD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对象的成员方法，完成数据输出工作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如何安装</a:t>
            </a:r>
            <a:r>
              <a:rPr lang="en-US" altLang="zh-CN"/>
              <a:t>PySpark</a:t>
            </a:r>
            <a:r>
              <a:rPr lang="zh-CN" altLang="en-US"/>
              <a:t>库</a:t>
            </a:r>
            <a:endParaRPr lang="zh-CN" altLang="en-US"/>
          </a:p>
          <a:p>
            <a:pPr marL="0" indent="0">
              <a:buNone/>
            </a:pPr>
            <a:r>
              <a:rPr lang="en-US" altLang="zh-CN" sz="1400"/>
              <a:t>pip install pyspark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为什么要构建</a:t>
            </a:r>
            <a:r>
              <a:rPr lang="en-US" altLang="zh-CN"/>
              <a:t>SparkContext</a:t>
            </a:r>
            <a:r>
              <a:rPr lang="zh-CN" altLang="en-US"/>
              <a:t>对象作为执行入口</a:t>
            </a:r>
            <a:endParaRPr lang="zh-CN" altLang="en-US"/>
          </a:p>
          <a:p>
            <a:pPr marL="0" indent="0">
              <a:buNone/>
            </a:pPr>
            <a:r>
              <a:rPr lang="en-US" altLang="zh-CN" sz="1400"/>
              <a:t>PySpark</a:t>
            </a:r>
            <a:r>
              <a:rPr lang="zh-CN" altLang="en-US" sz="1400"/>
              <a:t>的功能都是从</a:t>
            </a:r>
            <a:r>
              <a:rPr lang="en-US" altLang="zh-CN" sz="1400"/>
              <a:t>SparkContext</a:t>
            </a:r>
            <a:r>
              <a:rPr lang="zh-CN" altLang="en-US" sz="1400"/>
              <a:t>对象作为开始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/>
              <a:t>3. PySpark</a:t>
            </a:r>
            <a:r>
              <a:rPr lang="zh-CN" altLang="en-US"/>
              <a:t>的编程模型是？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数据输入：通过</a:t>
            </a:r>
            <a:r>
              <a:rPr lang="en-US" altLang="zh-CN" sz="1400"/>
              <a:t>SparkContext</a:t>
            </a:r>
            <a:r>
              <a:rPr lang="zh-CN" altLang="en-US" sz="1400"/>
              <a:t>完成数据读取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数据计算：读取到的数据转换为</a:t>
            </a:r>
            <a:r>
              <a:rPr lang="en-US" altLang="zh-CN" sz="1400"/>
              <a:t>RDD</a:t>
            </a:r>
            <a:r>
              <a:rPr lang="zh-CN" altLang="en-US" sz="1400"/>
              <a:t>对象，调用</a:t>
            </a:r>
            <a:r>
              <a:rPr lang="en-US" altLang="zh-CN" sz="1400"/>
              <a:t>RDD</a:t>
            </a:r>
            <a:r>
              <a:rPr lang="zh-CN" altLang="en-US" sz="1400"/>
              <a:t>的成员方法完成计算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数据输出：调用</a:t>
            </a:r>
            <a:r>
              <a:rPr lang="en-US" altLang="zh-CN" sz="1400"/>
              <a:t>RDD</a:t>
            </a:r>
            <a:r>
              <a:rPr lang="zh-CN" altLang="en-US" sz="1400"/>
              <a:t>的数据输出相关成员方法，将结果输出到</a:t>
            </a:r>
            <a:r>
              <a:rPr lang="en-US" altLang="zh-CN" sz="1400"/>
              <a:t>list</a:t>
            </a:r>
            <a:r>
              <a:rPr lang="zh-CN" altLang="en-US" sz="1400"/>
              <a:t>、元组、字典、文本文件、数据库等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前言介绍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分布式集群运行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09465" y="141541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前言介绍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248031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>
                <a:solidFill>
                  <a:srgbClr val="FF0000"/>
                </a:solidFill>
                <a:sym typeface="+mn-ea"/>
              </a:rPr>
              <a:t>理解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RDD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对象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>
                <a:solidFill>
                  <a:srgbClr val="FF0000"/>
                </a:solidFill>
                <a:sym typeface="+mn-ea"/>
              </a:rPr>
              <a:t>掌握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PySpark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数据输入的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种方法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RDD</a:t>
            </a:r>
            <a:r>
              <a:t>对象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如图可见，</a:t>
            </a:r>
            <a:r>
              <a:rPr lang="en-US" altLang="zh-CN"/>
              <a:t>PySpark</a:t>
            </a:r>
            <a:r>
              <a:rPr lang="zh-CN" altLang="en-US"/>
              <a:t>支持多种数据的输入，在输入完成后，都会得到一个：</a:t>
            </a:r>
            <a:r>
              <a:rPr lang="en-US" altLang="zh-CN"/>
              <a:t>RDD</a:t>
            </a:r>
            <a:r>
              <a:rPr lang="zh-CN" altLang="en-US"/>
              <a:t>类的对象</a:t>
            </a:r>
            <a:endParaRPr lang="zh-CN" altLang="en-US"/>
          </a:p>
          <a:p>
            <a:r>
              <a:rPr lang="en-US"/>
              <a:t>RDD</a:t>
            </a:r>
            <a:r>
              <a:rPr lang="zh-CN" altLang="en-US"/>
              <a:t>全称为：弹性分布式数据集（</a:t>
            </a:r>
            <a:r>
              <a:rPr dirty="0">
                <a:sym typeface="+mn-ea"/>
              </a:rPr>
              <a:t>Resilient Distributed Datasets</a:t>
            </a:r>
            <a:r>
              <a:rPr lang="zh-CN" dirty="0">
                <a:sym typeface="+mn-ea"/>
              </a:rPr>
              <a:t>）</a:t>
            </a:r>
            <a:endParaRPr 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PySpark</a:t>
            </a:r>
            <a:r>
              <a:rPr lang="zh-CN" altLang="en-US" dirty="0">
                <a:sym typeface="+mn-ea"/>
              </a:rPr>
              <a:t>针对数据的处理，都是以</a:t>
            </a:r>
            <a:r>
              <a:rPr lang="en-US" altLang="zh-CN" dirty="0">
                <a:sym typeface="+mn-ea"/>
              </a:rPr>
              <a:t>RDD</a:t>
            </a:r>
            <a:r>
              <a:rPr lang="zh-CN" altLang="en-US" dirty="0">
                <a:sym typeface="+mn-ea"/>
              </a:rPr>
              <a:t>对象作为载体，即：</a:t>
            </a:r>
            <a:endParaRPr lang="zh-CN" alt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数据存储在</a:t>
            </a:r>
            <a:r>
              <a:rPr lang="en-US" altLang="zh-CN" dirty="0">
                <a:sym typeface="+mn-ea"/>
              </a:rPr>
              <a:t>RDD</a:t>
            </a:r>
            <a:r>
              <a:rPr lang="zh-CN" altLang="en-US" dirty="0">
                <a:sym typeface="+mn-ea"/>
              </a:rPr>
              <a:t>内</a:t>
            </a:r>
            <a:endParaRPr lang="zh-CN" alt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各类数据的计算方法，也都是</a:t>
            </a:r>
            <a:r>
              <a:rPr lang="en-US" altLang="zh-CN" dirty="0">
                <a:sym typeface="+mn-ea"/>
              </a:rPr>
              <a:t>RDD</a:t>
            </a:r>
            <a:r>
              <a:rPr lang="zh-CN" altLang="en-US" dirty="0">
                <a:sym typeface="+mn-ea"/>
              </a:rPr>
              <a:t>的成员方法</a:t>
            </a:r>
            <a:endParaRPr lang="zh-CN" alt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RDD</a:t>
            </a:r>
            <a:r>
              <a:rPr lang="zh-CN" altLang="en-US" dirty="0">
                <a:sym typeface="+mn-ea"/>
              </a:rPr>
              <a:t>的数据计算方法，返回值依旧是</a:t>
            </a:r>
            <a:r>
              <a:rPr lang="en-US" altLang="zh-CN" dirty="0">
                <a:sym typeface="+mn-ea"/>
              </a:rPr>
              <a:t>RDD</a:t>
            </a:r>
            <a:r>
              <a:rPr lang="zh-CN" altLang="en-US" dirty="0">
                <a:sym typeface="+mn-ea"/>
              </a:rPr>
              <a:t>对象</a:t>
            </a:r>
            <a:endParaRPr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0" y="4111625"/>
            <a:ext cx="4321175" cy="26911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07380" y="3987800"/>
            <a:ext cx="6126480" cy="82994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PySpark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的编程模型（左图）可以归纳为：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准备数据到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RDD -&gt; RDD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迭代计算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-&gt; RDD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导出为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list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、文本文件等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即：源数据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-&gt; RDD -&gt;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结果数据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</a:t>
            </a:r>
            <a:r>
              <a:t>数据容器转</a:t>
            </a:r>
            <a:r>
              <a:rPr lang="en-US" altLang="zh-CN"/>
              <a:t>RDD</a:t>
            </a:r>
            <a:r>
              <a:t>对象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PySpark</a:t>
            </a:r>
            <a:r>
              <a:rPr lang="zh-CN" altLang="en-US"/>
              <a:t>支持通过</a:t>
            </a:r>
            <a:r>
              <a:rPr lang="en-US" altLang="zh-CN"/>
              <a:t>SparkContext</a:t>
            </a:r>
            <a:r>
              <a:rPr lang="zh-CN" altLang="en-US"/>
              <a:t>对象的parallelize成员方法，将：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list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tuple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set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dict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str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zh-CN" altLang="en-US"/>
              <a:t>转换为</a:t>
            </a:r>
            <a:r>
              <a:rPr lang="en-US" altLang="zh-CN"/>
              <a:t>PySpark</a:t>
            </a:r>
            <a:r>
              <a:rPr lang="zh-CN" altLang="en-US"/>
              <a:t>的</a:t>
            </a:r>
            <a:r>
              <a:rPr lang="en-US" altLang="zh-CN"/>
              <a:t>RDD</a:t>
            </a:r>
            <a:r>
              <a:rPr lang="zh-CN" altLang="en-US"/>
              <a:t>对象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注意：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字符串会被拆分出</a:t>
            </a:r>
            <a:r>
              <a:rPr lang="en-US" altLang="zh-CN"/>
              <a:t>1</a:t>
            </a:r>
            <a:r>
              <a:rPr lang="zh-CN" altLang="en-US"/>
              <a:t>个个的字符，存入</a:t>
            </a:r>
            <a:r>
              <a:rPr lang="en-US" altLang="zh-CN"/>
              <a:t>RDD</a:t>
            </a:r>
            <a:r>
              <a:rPr lang="zh-CN" altLang="en-US"/>
              <a:t>对象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字典仅有</a:t>
            </a:r>
            <a:r>
              <a:rPr lang="en-US" altLang="zh-CN"/>
              <a:t>key</a:t>
            </a:r>
            <a:r>
              <a:rPr lang="zh-CN" altLang="en-US"/>
              <a:t>会被存入</a:t>
            </a:r>
            <a:r>
              <a:rPr lang="en-US" altLang="zh-CN"/>
              <a:t>RDD</a:t>
            </a:r>
            <a:r>
              <a:rPr lang="zh-CN" altLang="en-US"/>
              <a:t>对象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7465" y="2138680"/>
            <a:ext cx="4286250" cy="25812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读取文件转</a:t>
            </a:r>
            <a:r>
              <a:rPr lang="en-US" altLang="zh-CN"/>
              <a:t>RDD</a:t>
            </a:r>
            <a:r>
              <a:t>对象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PySpark</a:t>
            </a:r>
            <a:r>
              <a:rPr lang="zh-CN" altLang="en-US"/>
              <a:t>也支持通过</a:t>
            </a:r>
            <a:r>
              <a:rPr lang="en-US" altLang="zh-CN"/>
              <a:t>SparkContext</a:t>
            </a:r>
            <a:r>
              <a:rPr lang="zh-CN" altLang="en-US"/>
              <a:t>入口对象，来读取文件，来构建出</a:t>
            </a:r>
            <a:r>
              <a:rPr lang="en-US" altLang="zh-CN"/>
              <a:t>RDD</a:t>
            </a:r>
            <a:r>
              <a:rPr lang="zh-CN" altLang="en-US"/>
              <a:t>对象。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415" y="2272030"/>
            <a:ext cx="4267200" cy="26003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RDD</a:t>
            </a:r>
            <a:r>
              <a:rPr lang="zh-CN" altLang="en-US"/>
              <a:t>对象是什么？为什么要使用它？</a:t>
            </a:r>
            <a:endParaRPr lang="zh-CN" altLang="en-US"/>
          </a:p>
          <a:p>
            <a:pPr marL="0" indent="0">
              <a:buNone/>
            </a:pPr>
            <a:r>
              <a:rPr lang="en-US" altLang="zh-CN" sz="1200"/>
              <a:t>RDD</a:t>
            </a:r>
            <a:r>
              <a:rPr lang="zh-CN" altLang="en-US" sz="1200"/>
              <a:t>对象称之为分布式弹性数据集，是</a:t>
            </a:r>
            <a:r>
              <a:rPr lang="en-US" altLang="zh-CN" sz="1200"/>
              <a:t>PySpark</a:t>
            </a:r>
            <a:r>
              <a:rPr lang="zh-CN" altLang="en-US" sz="1200"/>
              <a:t>中数据计算的载体，它可以：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提供数据存储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提供数据计算的各类方法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数据计算的方法，返回值依旧是</a:t>
            </a:r>
            <a:r>
              <a:rPr lang="en-US" altLang="zh-CN" sz="1200"/>
              <a:t>RDD</a:t>
            </a:r>
            <a:r>
              <a:rPr lang="zh-CN" altLang="en-US" sz="1200"/>
              <a:t>（</a:t>
            </a:r>
            <a:r>
              <a:rPr lang="en-US" altLang="zh-CN" sz="1200"/>
              <a:t>RDD</a:t>
            </a:r>
            <a:r>
              <a:rPr lang="zh-CN" altLang="en-US" sz="1200"/>
              <a:t>迭代计算）</a:t>
            </a:r>
            <a:endParaRPr lang="zh-CN" altLang="en-US" sz="120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/>
              <a:t>后续对数据进行各类计算，都是基于</a:t>
            </a:r>
            <a:r>
              <a:rPr lang="en-US" altLang="zh-CN" sz="1200"/>
              <a:t>RDD</a:t>
            </a:r>
            <a:r>
              <a:rPr lang="zh-CN" altLang="en-US" sz="1200"/>
              <a:t>对象进行</a:t>
            </a:r>
            <a:endParaRPr lang="zh-CN" altLang="en-US" sz="12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如何</a:t>
            </a:r>
            <a:r>
              <a:rPr lang="zh-CN"/>
              <a:t>输入数据到</a:t>
            </a:r>
            <a:r>
              <a:rPr lang="en-US" altLang="zh-CN"/>
              <a:t>Spark</a:t>
            </a:r>
            <a:r>
              <a:rPr lang="zh-CN" altLang="en-US"/>
              <a:t>（即得到</a:t>
            </a:r>
            <a:r>
              <a:rPr lang="en-US" altLang="zh-CN"/>
              <a:t>RDD</a:t>
            </a:r>
            <a:r>
              <a:rPr lang="zh-CN" altLang="en-US"/>
              <a:t>对象）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通过</a:t>
            </a:r>
            <a:r>
              <a:rPr lang="en-US" altLang="zh-CN" sz="1200"/>
              <a:t>SparkContext</a:t>
            </a:r>
            <a:r>
              <a:rPr lang="zh-CN" altLang="en-US" sz="1200"/>
              <a:t>的parallelize成员方法，将</a:t>
            </a:r>
            <a:r>
              <a:rPr lang="en-US" altLang="zh-CN" sz="1200"/>
              <a:t>Python</a:t>
            </a:r>
            <a:r>
              <a:rPr lang="zh-CN" altLang="en-US" sz="1200"/>
              <a:t>数据容器转换为</a:t>
            </a:r>
            <a:r>
              <a:rPr lang="en-US" altLang="zh-CN" sz="1200"/>
              <a:t>RDD</a:t>
            </a:r>
            <a:r>
              <a:rPr lang="zh-CN" altLang="en-US" sz="1200"/>
              <a:t>对象</a:t>
            </a:r>
            <a:endParaRPr lang="zh-CN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通过</a:t>
            </a:r>
            <a:r>
              <a:rPr lang="en-US" altLang="zh-CN" sz="1200"/>
              <a:t>SparkContext</a:t>
            </a:r>
            <a:r>
              <a:rPr lang="zh-CN" altLang="en-US" sz="1200"/>
              <a:t>的</a:t>
            </a:r>
            <a:r>
              <a:rPr lang="en-US" altLang="zh-CN" sz="1200"/>
              <a:t>textFile</a:t>
            </a:r>
            <a:r>
              <a:rPr lang="zh-CN" altLang="en-US" sz="1200"/>
              <a:t>成员方法，读取文本文件得到</a:t>
            </a:r>
            <a:r>
              <a:rPr lang="en-US" altLang="zh-CN" sz="1200"/>
              <a:t>RDD</a:t>
            </a:r>
            <a:r>
              <a:rPr lang="zh-CN" altLang="en-US" sz="1200"/>
              <a:t>对象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</a:t>
            </a:r>
            <a:r>
              <a:rPr kumimoji="1" lang="zh-CN" sz="1600" dirty="0"/>
              <a:t>介绍</a:t>
            </a:r>
            <a:endParaRPr kumimoji="1" lang="zh-CN" sz="1600" dirty="0"/>
          </a:p>
          <a:p>
            <a:pPr algn="l"/>
            <a:r>
              <a:rPr kumimoji="1" lang="zh-CN" sz="1600" dirty="0"/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/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/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016250"/>
            <a:ext cx="410210" cy="41021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957695" y="1443355"/>
            <a:ext cx="2506345" cy="3501390"/>
            <a:chOff x="10957" y="2273"/>
            <a:chExt cx="3947" cy="5514"/>
          </a:xfrm>
        </p:grpSpPr>
        <p:sp>
          <p:nvSpPr>
            <p:cNvPr id="11" name="左大括号 10"/>
            <p:cNvSpPr/>
            <p:nvPr/>
          </p:nvSpPr>
          <p:spPr>
            <a:xfrm>
              <a:off x="10957" y="2552"/>
              <a:ext cx="1094" cy="504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347" y="2273"/>
              <a:ext cx="1455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map</a:t>
              </a:r>
              <a:r>
                <a:rPr 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347" y="3007"/>
              <a:ext cx="1865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flatMap方法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347" y="3705"/>
              <a:ext cx="255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reduceByKey方法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2347" y="4403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练习案例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1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339" y="5210"/>
              <a:ext cx="1463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filter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339" y="5859"/>
              <a:ext cx="1810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distinct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339" y="6606"/>
              <a:ext cx="167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sortBy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39" y="7304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练习案例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2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RDD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en-US" altLang="zh-CN">
                <a:solidFill>
                  <a:srgbClr val="FF0000"/>
                </a:solidFill>
              </a:rPr>
              <a:t>map</a:t>
            </a:r>
            <a:r>
              <a:rPr lang="zh-CN" altLang="en-US">
                <a:solidFill>
                  <a:srgbClr val="FF0000"/>
                </a:solidFill>
              </a:rPr>
              <a:t>方法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map</a:t>
            </a:r>
            <a:r>
              <a:t>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PySpark</a:t>
            </a:r>
            <a:r>
              <a:rPr lang="zh-CN" altLang="en-US"/>
              <a:t>的数据计算，都是基于</a:t>
            </a:r>
            <a:r>
              <a:rPr lang="en-US" altLang="zh-CN"/>
              <a:t>RDD</a:t>
            </a:r>
            <a:r>
              <a:rPr lang="zh-CN" altLang="en-US"/>
              <a:t>对象来进行的，那么如何进行呢？</a:t>
            </a:r>
            <a:endParaRPr lang="zh-CN" altLang="en-US"/>
          </a:p>
          <a:p>
            <a:r>
              <a:rPr lang="zh-CN" altLang="en-US"/>
              <a:t>自然是依赖，</a:t>
            </a:r>
            <a:r>
              <a:rPr lang="en-US" altLang="zh-CN"/>
              <a:t>RDD</a:t>
            </a:r>
            <a:r>
              <a:rPr lang="zh-CN" altLang="en-US"/>
              <a:t>对象内置丰富的：成员方法（算子）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61677"/>
          <a:stretch>
            <a:fillRect/>
          </a:stretch>
        </p:blipFill>
        <p:spPr>
          <a:xfrm>
            <a:off x="710565" y="2540000"/>
            <a:ext cx="1131570" cy="419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0" y="3018790"/>
            <a:ext cx="7553325" cy="276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90" y="3354705"/>
            <a:ext cx="8766810" cy="30384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r="61677"/>
          <a:stretch>
            <a:fillRect/>
          </a:stretch>
        </p:blipFill>
        <p:spPr>
          <a:xfrm>
            <a:off x="781685" y="930275"/>
            <a:ext cx="1131570" cy="419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85" y="1943100"/>
            <a:ext cx="7730490" cy="45135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455" y="3161030"/>
            <a:ext cx="2903220" cy="20783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了解什么是</a:t>
            </a:r>
            <a:r>
              <a:rPr lang="en-US" altLang="zh-CN">
                <a:solidFill>
                  <a:srgbClr val="FF0000"/>
                </a:solidFill>
              </a:rPr>
              <a:t>Spark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PySpark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了解为什么学习</a:t>
            </a:r>
            <a:r>
              <a:rPr lang="en-US" altLang="zh-CN">
                <a:solidFill>
                  <a:srgbClr val="FF0000"/>
                </a:solidFill>
              </a:rPr>
              <a:t>PySpark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了解课程是如何和大数据开发方向进行</a:t>
            </a:r>
            <a:r>
              <a:rPr lang="zh-CN" altLang="en-US">
                <a:solidFill>
                  <a:srgbClr val="FF0000"/>
                </a:solidFill>
              </a:rPr>
              <a:t>衔接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map</a:t>
            </a:r>
            <a:r>
              <a:rPr lang="zh-CN" altLang="en-US"/>
              <a:t>算子（成员方法）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接受一个处理函数，可用</a:t>
            </a:r>
            <a:r>
              <a:rPr lang="en-US" altLang="zh-CN"/>
              <a:t>lambda</a:t>
            </a:r>
            <a:r>
              <a:rPr lang="zh-CN" altLang="en-US"/>
              <a:t>表达式快速编写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对</a:t>
            </a:r>
            <a:r>
              <a:rPr lang="en-US" altLang="zh-CN"/>
              <a:t>RDD</a:t>
            </a:r>
            <a:r>
              <a:rPr lang="zh-CN" altLang="en-US"/>
              <a:t>内的元素逐个处理，并返回一个新的</a:t>
            </a:r>
            <a:r>
              <a:rPr lang="en-US" altLang="zh-CN"/>
              <a:t>RDD</a:t>
            </a:r>
            <a:endParaRPr lang="en-US" altLang="zh-CN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链式调用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对于返回值是新</a:t>
            </a:r>
            <a:r>
              <a:rPr lang="en-US" altLang="zh-CN"/>
              <a:t>RDD</a:t>
            </a:r>
            <a:r>
              <a:rPr lang="zh-CN" altLang="en-US"/>
              <a:t>的算子，可以通过链式调用的方式多次调用算子。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</a:t>
            </a:r>
            <a:r>
              <a:rPr kumimoji="1" lang="zh-CN" sz="1600" dirty="0"/>
              <a:t>介绍</a:t>
            </a:r>
            <a:endParaRPr kumimoji="1" lang="zh-CN" sz="1600" dirty="0"/>
          </a:p>
          <a:p>
            <a:pPr algn="l"/>
            <a:r>
              <a:rPr kumimoji="1" lang="zh-CN" sz="1600" dirty="0"/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/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/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016250"/>
            <a:ext cx="410210" cy="41021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957695" y="1443355"/>
            <a:ext cx="2506345" cy="3501390"/>
            <a:chOff x="10957" y="2273"/>
            <a:chExt cx="3947" cy="5514"/>
          </a:xfrm>
        </p:grpSpPr>
        <p:sp>
          <p:nvSpPr>
            <p:cNvPr id="11" name="左大括号 10"/>
            <p:cNvSpPr/>
            <p:nvPr/>
          </p:nvSpPr>
          <p:spPr>
            <a:xfrm>
              <a:off x="10957" y="2552"/>
              <a:ext cx="1094" cy="504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347" y="2273"/>
              <a:ext cx="145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map方法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347" y="3007"/>
              <a:ext cx="1865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flatMap方法</a:t>
              </a:r>
              <a:endParaRPr 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347" y="3705"/>
              <a:ext cx="255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reduceByKey方法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2347" y="4403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练习案例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1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339" y="5210"/>
              <a:ext cx="1463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filter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339" y="5859"/>
              <a:ext cx="1810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distinct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339" y="6606"/>
              <a:ext cx="167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sortBy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39" y="7304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练习案例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2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RDD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en-US" altLang="zh-CN">
                <a:solidFill>
                  <a:srgbClr val="FF0000"/>
                </a:solidFill>
              </a:rPr>
              <a:t>flatMap</a:t>
            </a:r>
            <a:r>
              <a:rPr lang="zh-CN" altLang="en-US">
                <a:solidFill>
                  <a:srgbClr val="FF0000"/>
                </a:solidFill>
              </a:rPr>
              <a:t>方法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r="62872" b="57193"/>
          <a:stretch>
            <a:fillRect/>
          </a:stretch>
        </p:blipFill>
        <p:spPr>
          <a:xfrm>
            <a:off x="780415" y="939800"/>
            <a:ext cx="1403985" cy="3873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15" y="2643505"/>
            <a:ext cx="3724275" cy="15716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210" y="1500505"/>
            <a:ext cx="4914900" cy="38576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rcRect t="62526"/>
          <a:stretch>
            <a:fillRect/>
          </a:stretch>
        </p:blipFill>
        <p:spPr>
          <a:xfrm>
            <a:off x="780415" y="1414145"/>
            <a:ext cx="3781425" cy="3390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1. flatMap</a:t>
            </a:r>
            <a:r>
              <a:rPr lang="zh-CN" altLang="en-US"/>
              <a:t>算子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计算逻辑和</a:t>
            </a:r>
            <a:r>
              <a:rPr lang="en-US" altLang="zh-CN"/>
              <a:t>map</a:t>
            </a:r>
            <a:r>
              <a:rPr lang="zh-CN" altLang="en-US"/>
              <a:t>一样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可以比</a:t>
            </a:r>
            <a:r>
              <a:rPr lang="en-US" altLang="zh-CN"/>
              <a:t>map</a:t>
            </a:r>
            <a:r>
              <a:rPr lang="zh-CN" altLang="en-US"/>
              <a:t>多出，解除一层嵌套的功能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</a:t>
            </a:r>
            <a:r>
              <a:rPr kumimoji="1" lang="zh-CN" sz="1600" dirty="0"/>
              <a:t>介绍</a:t>
            </a:r>
            <a:endParaRPr kumimoji="1" lang="zh-CN" sz="1600" dirty="0"/>
          </a:p>
          <a:p>
            <a:pPr algn="l"/>
            <a:r>
              <a:rPr kumimoji="1" lang="zh-CN" sz="1600" dirty="0"/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/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/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016250"/>
            <a:ext cx="410210" cy="41021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957695" y="1443355"/>
            <a:ext cx="2506345" cy="3501390"/>
            <a:chOff x="10957" y="2273"/>
            <a:chExt cx="3947" cy="5514"/>
          </a:xfrm>
        </p:grpSpPr>
        <p:sp>
          <p:nvSpPr>
            <p:cNvPr id="11" name="左大括号 10"/>
            <p:cNvSpPr/>
            <p:nvPr/>
          </p:nvSpPr>
          <p:spPr>
            <a:xfrm>
              <a:off x="10957" y="2552"/>
              <a:ext cx="1094" cy="504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347" y="2273"/>
              <a:ext cx="145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map方法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347" y="3007"/>
              <a:ext cx="1865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flatMap方法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347" y="3705"/>
              <a:ext cx="255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reduceByKey方法</a:t>
              </a:r>
              <a:endParaRPr 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2347" y="4403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练习案例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1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339" y="5210"/>
              <a:ext cx="1463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filter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339" y="5859"/>
              <a:ext cx="1810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distinct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339" y="6606"/>
              <a:ext cx="167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sortBy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39" y="7304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练习案例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2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RDD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en-US" altLang="zh-CN">
                <a:solidFill>
                  <a:srgbClr val="FF0000"/>
                </a:solidFill>
              </a:rPr>
              <a:t>reduceByKey</a:t>
            </a:r>
            <a:r>
              <a:rPr lang="zh-CN" altLang="en-US">
                <a:solidFill>
                  <a:srgbClr val="FF0000"/>
                </a:solidFill>
              </a:rPr>
              <a:t>方法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r="73411" b="58400"/>
          <a:stretch>
            <a:fillRect/>
          </a:stretch>
        </p:blipFill>
        <p:spPr>
          <a:xfrm>
            <a:off x="740410" y="977265"/>
            <a:ext cx="1947545" cy="3962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70" y="1965325"/>
            <a:ext cx="4905375" cy="10953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294255"/>
            <a:ext cx="4438650" cy="66675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4"/>
          <a:stretch>
            <a:fillRect/>
          </a:stretch>
        </p:blipFill>
        <p:spPr>
          <a:xfrm>
            <a:off x="6008370" y="3228340"/>
            <a:ext cx="5927725" cy="2815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70" y="3228340"/>
            <a:ext cx="5667375" cy="30861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rcRect t="63400"/>
          <a:stretch>
            <a:fillRect/>
          </a:stretch>
        </p:blipFill>
        <p:spPr>
          <a:xfrm>
            <a:off x="740410" y="1458595"/>
            <a:ext cx="7324725" cy="34861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5760720" cy="2644775"/>
          </a:xfrm>
        </p:spPr>
        <p:txBody>
          <a:bodyPr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1. reduceByKey</a:t>
            </a:r>
            <a:r>
              <a:rPr lang="zh-CN" altLang="en-US"/>
              <a:t>算子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接受一个处理函数，对数据进行两两计算</a:t>
            </a:r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5043170" y="3528060"/>
            <a:ext cx="5927725" cy="28155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</a:t>
            </a:r>
            <a:r>
              <a:rPr kumimoji="1" lang="zh-CN" sz="1600" dirty="0"/>
              <a:t>介绍</a:t>
            </a:r>
            <a:endParaRPr kumimoji="1" lang="zh-CN" sz="1600" dirty="0"/>
          </a:p>
          <a:p>
            <a:pPr algn="l"/>
            <a:r>
              <a:rPr kumimoji="1" lang="zh-CN" sz="1600" dirty="0"/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/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/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016250"/>
            <a:ext cx="410210" cy="41021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957695" y="1443355"/>
            <a:ext cx="2515235" cy="3501390"/>
            <a:chOff x="10957" y="2273"/>
            <a:chExt cx="3961" cy="5514"/>
          </a:xfrm>
        </p:grpSpPr>
        <p:sp>
          <p:nvSpPr>
            <p:cNvPr id="11" name="左大括号 10"/>
            <p:cNvSpPr/>
            <p:nvPr/>
          </p:nvSpPr>
          <p:spPr>
            <a:xfrm>
              <a:off x="10957" y="2552"/>
              <a:ext cx="1094" cy="504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347" y="2273"/>
              <a:ext cx="1455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map</a:t>
              </a: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2347" y="3007"/>
              <a:ext cx="187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flatMap</a:t>
              </a: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347" y="3705"/>
              <a:ext cx="2571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reduceByKey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347" y="4403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练习案例1</a:t>
              </a:r>
              <a:endParaRPr 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2339" y="5210"/>
              <a:ext cx="1463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filter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339" y="5859"/>
              <a:ext cx="1810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distinct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339" y="6606"/>
              <a:ext cx="167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sortBy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339" y="7304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练习案例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2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Spark是什么</a:t>
            </a:r>
            <a:endParaRPr lang="en-US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1850" y="1591945"/>
            <a:ext cx="1111123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定义：Apache Spark是用于</a:t>
            </a:r>
            <a:r>
              <a:rPr lang="zh-CN" altLang="en-US" sz="1400" b="1" dirty="0">
                <a:solidFill>
                  <a:srgbClr val="C00000"/>
                </a:solidFill>
                <a:latin typeface="+mn-lt"/>
                <a:ea typeface="+mn-ea"/>
              </a:rPr>
              <a:t>大规模数据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（large-scala data）处理的</a:t>
            </a:r>
            <a:r>
              <a:rPr lang="zh-CN" altLang="en-US" sz="1400" b="1" dirty="0">
                <a:solidFill>
                  <a:srgbClr val="C00000"/>
                </a:solidFill>
                <a:latin typeface="+mn-lt"/>
                <a:ea typeface="+mn-ea"/>
              </a:rPr>
              <a:t>统一（unified）分析引擎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1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3060" y="2033270"/>
            <a:ext cx="6216650" cy="12185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31850" y="3649345"/>
            <a:ext cx="9770745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简单来说，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Spark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是一款分布式的计算框架，用于调度成百上千的服务器集群，计算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TB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PB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乃至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EB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级别的海量数据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231005" y="4353560"/>
            <a:ext cx="3657600" cy="1965960"/>
            <a:chOff x="6663" y="6856"/>
            <a:chExt cx="5760" cy="3096"/>
          </a:xfrm>
        </p:grpSpPr>
        <p:pic>
          <p:nvPicPr>
            <p:cNvPr id="13" name="图片 12" descr="机房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63" y="6856"/>
              <a:ext cx="5760" cy="3096"/>
            </a:xfrm>
            <a:prstGeom prst="rect">
              <a:avLst/>
            </a:prstGeom>
          </p:spPr>
        </p:pic>
        <p:pic>
          <p:nvPicPr>
            <p:cNvPr id="14" name="图片 13" descr="SparkLOGO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8" y="8987"/>
              <a:ext cx="1470" cy="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>
                <a:solidFill>
                  <a:srgbClr val="FF0000"/>
                </a:solidFill>
              </a:rPr>
              <a:t>完成使用</a:t>
            </a:r>
            <a:r>
              <a:rPr lang="en-US" altLang="zh-CN">
                <a:solidFill>
                  <a:srgbClr val="FF0000"/>
                </a:solidFill>
              </a:rPr>
              <a:t>PySpark</a:t>
            </a:r>
            <a:r>
              <a:rPr lang="zh-CN" altLang="en-US">
                <a:solidFill>
                  <a:srgbClr val="FF0000"/>
                </a:solidFill>
              </a:rPr>
              <a:t>进行单词计数的案例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WordCount</a:t>
            </a:r>
            <a:r>
              <a:t>案例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使用学习到的内容，完成：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读取文件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统计文件内，单词的出现数量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9405" y="1793240"/>
            <a:ext cx="5125720" cy="430466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</a:t>
            </a:r>
            <a:r>
              <a:rPr kumimoji="1" lang="zh-CN" sz="1600" dirty="0"/>
              <a:t>介绍</a:t>
            </a:r>
            <a:endParaRPr kumimoji="1" lang="zh-CN" sz="1600" dirty="0"/>
          </a:p>
          <a:p>
            <a:pPr algn="l"/>
            <a:r>
              <a:rPr kumimoji="1" lang="zh-CN" sz="1600" dirty="0"/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/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/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016250"/>
            <a:ext cx="410210" cy="41021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957695" y="1443355"/>
            <a:ext cx="2515235" cy="3501390"/>
            <a:chOff x="10957" y="2273"/>
            <a:chExt cx="3961" cy="5514"/>
          </a:xfrm>
        </p:grpSpPr>
        <p:sp>
          <p:nvSpPr>
            <p:cNvPr id="13" name="左大括号 12"/>
            <p:cNvSpPr/>
            <p:nvPr/>
          </p:nvSpPr>
          <p:spPr>
            <a:xfrm>
              <a:off x="10957" y="2552"/>
              <a:ext cx="1094" cy="504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347" y="2273"/>
              <a:ext cx="1455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map</a:t>
              </a: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347" y="3007"/>
              <a:ext cx="187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flatMap</a:t>
              </a: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347" y="3705"/>
              <a:ext cx="2571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reduceByKey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2347" y="4403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练习案例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1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339" y="5210"/>
              <a:ext cx="1463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filter</a:t>
              </a:r>
              <a:r>
                <a:rPr 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339" y="5859"/>
              <a:ext cx="180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distinct方法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339" y="6606"/>
              <a:ext cx="16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sortBy方法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339" y="7304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练习案例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2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RDD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en-US" altLang="zh-CN">
                <a:solidFill>
                  <a:srgbClr val="FF0000"/>
                </a:solidFill>
              </a:rPr>
              <a:t>filter</a:t>
            </a:r>
            <a:r>
              <a:rPr lang="zh-CN" altLang="en-US">
                <a:solidFill>
                  <a:srgbClr val="FF0000"/>
                </a:solidFill>
              </a:rPr>
              <a:t>方法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0" y="1872615"/>
            <a:ext cx="7112635" cy="4188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824230" y="929640"/>
            <a:ext cx="2796540" cy="942340"/>
            <a:chOff x="1298" y="1464"/>
            <a:chExt cx="4404" cy="148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8" y="1464"/>
              <a:ext cx="3915" cy="148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rcRect t="15035" b="10780"/>
            <a:stretch>
              <a:fillRect/>
            </a:stretch>
          </p:blipFill>
          <p:spPr>
            <a:xfrm>
              <a:off x="2478" y="1570"/>
              <a:ext cx="3225" cy="5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filter</a:t>
            </a:r>
            <a:r>
              <a:rPr lang="zh-CN" altLang="en-US"/>
              <a:t>算子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接受一个处理函数，可用</a:t>
            </a:r>
            <a:r>
              <a:rPr lang="en-US" altLang="zh-CN" sz="1400"/>
              <a:t>lambda</a:t>
            </a:r>
            <a:r>
              <a:rPr lang="zh-CN" altLang="en-US" sz="1400"/>
              <a:t>快速编写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函数对</a:t>
            </a:r>
            <a:r>
              <a:rPr lang="en-US" altLang="zh-CN" sz="1400"/>
              <a:t>RDD</a:t>
            </a:r>
            <a:r>
              <a:rPr lang="zh-CN" altLang="en-US" sz="1400"/>
              <a:t>数据逐个处理，得到</a:t>
            </a:r>
            <a:r>
              <a:rPr lang="en-US" altLang="zh-CN" sz="1400"/>
              <a:t>True</a:t>
            </a:r>
            <a:r>
              <a:rPr lang="zh-CN" altLang="en-US" sz="1400"/>
              <a:t>的保留至返回值的</a:t>
            </a:r>
            <a:r>
              <a:rPr lang="en-US" altLang="zh-CN" sz="1400"/>
              <a:t>RDD</a:t>
            </a:r>
            <a:r>
              <a:rPr lang="zh-CN" altLang="en-US" sz="1400"/>
              <a:t>中</a:t>
            </a:r>
            <a:endParaRPr lang="en-US" altLang="zh-CN" sz="1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</a:t>
            </a:r>
            <a:r>
              <a:rPr kumimoji="1" lang="zh-CN" sz="1600" dirty="0"/>
              <a:t>介绍</a:t>
            </a:r>
            <a:endParaRPr kumimoji="1" lang="zh-CN" sz="1600" dirty="0"/>
          </a:p>
          <a:p>
            <a:pPr algn="l"/>
            <a:r>
              <a:rPr kumimoji="1" lang="zh-CN" sz="1600" dirty="0"/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/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/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016250"/>
            <a:ext cx="410210" cy="41021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957695" y="1443355"/>
            <a:ext cx="2515235" cy="3501390"/>
            <a:chOff x="10957" y="2273"/>
            <a:chExt cx="3961" cy="5514"/>
          </a:xfrm>
        </p:grpSpPr>
        <p:sp>
          <p:nvSpPr>
            <p:cNvPr id="13" name="左大括号 12"/>
            <p:cNvSpPr/>
            <p:nvPr/>
          </p:nvSpPr>
          <p:spPr>
            <a:xfrm>
              <a:off x="10957" y="2552"/>
              <a:ext cx="1094" cy="504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347" y="2273"/>
              <a:ext cx="1455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map</a:t>
              </a: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347" y="3007"/>
              <a:ext cx="187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flatMap</a:t>
              </a: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347" y="3705"/>
              <a:ext cx="2571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reduceByKey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2347" y="4403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练习案例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1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339" y="5210"/>
              <a:ext cx="145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filter方法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339" y="5859"/>
              <a:ext cx="180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distinct方法</a:t>
              </a:r>
              <a:endParaRPr 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339" y="6606"/>
              <a:ext cx="16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sortBy方法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339" y="7304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练习案例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2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RDD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en-US" altLang="zh-CN">
                <a:solidFill>
                  <a:srgbClr val="FF0000"/>
                </a:solidFill>
              </a:rPr>
              <a:t>distinct</a:t>
            </a:r>
            <a:r>
              <a:rPr lang="zh-CN" altLang="en-US">
                <a:solidFill>
                  <a:srgbClr val="FF0000"/>
                </a:solidFill>
              </a:rPr>
              <a:t>方法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2880" y="1466850"/>
            <a:ext cx="4876800" cy="39243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38505" y="1000125"/>
            <a:ext cx="3496310" cy="961390"/>
            <a:chOff x="1163" y="1575"/>
            <a:chExt cx="5506" cy="151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3" y="1575"/>
              <a:ext cx="5010" cy="151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rcRect t="15035" b="10780"/>
            <a:stretch>
              <a:fillRect/>
            </a:stretch>
          </p:blipFill>
          <p:spPr>
            <a:xfrm>
              <a:off x="3445" y="1635"/>
              <a:ext cx="3225" cy="523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738505" y="2199005"/>
            <a:ext cx="406400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语法：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rdd.distinct()     </a:t>
            </a:r>
            <a:r>
              <a:rPr lang="zh-CN" altLang="en-US" sz="160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无需传参</a:t>
            </a:r>
            <a:endParaRPr lang="zh-CN" altLang="en-US" sz="1600" dirty="0">
              <a:solidFill>
                <a:schemeClr val="accent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1. distinct</a:t>
            </a:r>
            <a:r>
              <a:rPr lang="zh-CN" altLang="en-US"/>
              <a:t>算子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完成对</a:t>
            </a:r>
            <a:r>
              <a:rPr lang="en-US" altLang="zh-CN" sz="1400"/>
              <a:t>RDD</a:t>
            </a:r>
            <a:r>
              <a:rPr lang="zh-CN" altLang="en-US" sz="1400"/>
              <a:t>内数据的去重操作</a:t>
            </a:r>
            <a:endParaRPr lang="en-US" altLang="zh-CN"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Python On Spark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Spark</a:t>
            </a:r>
            <a:r>
              <a:rPr lang="zh-CN" altLang="en-US"/>
              <a:t>作为全球顶级的分布式计算框架，支持众多的编程语言进行</a:t>
            </a:r>
            <a:r>
              <a:rPr lang="zh-CN" altLang="en-US"/>
              <a:t>开发。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Python</a:t>
            </a:r>
            <a:r>
              <a:rPr lang="zh-CN" altLang="en-US"/>
              <a:t>语言，则是</a:t>
            </a:r>
            <a:r>
              <a:rPr lang="en-US" altLang="zh-CN"/>
              <a:t>Spark</a:t>
            </a:r>
            <a:r>
              <a:rPr lang="zh-CN" altLang="en-US"/>
              <a:t>重点支持的</a:t>
            </a:r>
            <a:r>
              <a:rPr lang="zh-CN" altLang="en-US"/>
              <a:t>方向。</a:t>
            </a:r>
            <a:endParaRPr lang="zh-CN" altLang="en-US"/>
          </a:p>
        </p:txBody>
      </p:sp>
      <p:pic>
        <p:nvPicPr>
          <p:cNvPr id="4" name="图片 3" descr="spark-500w下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720" y="2662555"/>
            <a:ext cx="5429250" cy="2206625"/>
          </a:xfrm>
          <a:prstGeom prst="rect">
            <a:avLst/>
          </a:prstGeom>
        </p:spPr>
      </p:pic>
      <p:pic>
        <p:nvPicPr>
          <p:cNvPr id="5" name="图片 4" descr="spark-p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395" y="2787015"/>
            <a:ext cx="5349240" cy="195707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</a:t>
            </a:r>
            <a:r>
              <a:rPr kumimoji="1" lang="zh-CN" sz="1600" dirty="0"/>
              <a:t>介绍</a:t>
            </a:r>
            <a:endParaRPr kumimoji="1" lang="zh-CN" sz="1600" dirty="0"/>
          </a:p>
          <a:p>
            <a:pPr algn="l"/>
            <a:r>
              <a:rPr kumimoji="1" lang="zh-CN" sz="1600" dirty="0"/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/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/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016250"/>
            <a:ext cx="410210" cy="41021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957695" y="1443355"/>
            <a:ext cx="2515235" cy="3501390"/>
            <a:chOff x="10957" y="2273"/>
            <a:chExt cx="3961" cy="5514"/>
          </a:xfrm>
        </p:grpSpPr>
        <p:sp>
          <p:nvSpPr>
            <p:cNvPr id="13" name="左大括号 12"/>
            <p:cNvSpPr/>
            <p:nvPr/>
          </p:nvSpPr>
          <p:spPr>
            <a:xfrm>
              <a:off x="10957" y="2552"/>
              <a:ext cx="1094" cy="504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347" y="2273"/>
              <a:ext cx="1455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map</a:t>
              </a: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347" y="3007"/>
              <a:ext cx="187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flatMap</a:t>
              </a: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347" y="3705"/>
              <a:ext cx="2571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reduceByKey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2347" y="4403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练习案例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1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339" y="5210"/>
              <a:ext cx="145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filter方法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339" y="5859"/>
              <a:ext cx="180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distinct方法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339" y="6606"/>
              <a:ext cx="16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sortBy方法</a:t>
              </a:r>
              <a:endParaRPr 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339" y="7304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练习案例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2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RDD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en-US" altLang="zh-CN">
                <a:solidFill>
                  <a:srgbClr val="FF0000"/>
                </a:solidFill>
              </a:rPr>
              <a:t>sortBy</a:t>
            </a:r>
            <a:r>
              <a:rPr lang="zh-CN" altLang="en-US">
                <a:solidFill>
                  <a:srgbClr val="FF0000"/>
                </a:solidFill>
              </a:rPr>
              <a:t>方法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5180" y="1923415"/>
            <a:ext cx="7991475" cy="139065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805180" y="958850"/>
            <a:ext cx="3628390" cy="895350"/>
            <a:chOff x="1268" y="1510"/>
            <a:chExt cx="5714" cy="141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8" y="1510"/>
              <a:ext cx="5715" cy="141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3" y="1528"/>
              <a:ext cx="3225" cy="5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1. sortBy</a:t>
            </a:r>
            <a:r>
              <a:rPr lang="zh-CN" altLang="en-US"/>
              <a:t>算子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接收一个处理函数，</a:t>
            </a:r>
            <a:r>
              <a:rPr lang="zh-CN" altLang="en-US" sz="1400">
                <a:sym typeface="+mn-ea"/>
              </a:rPr>
              <a:t>可用</a:t>
            </a:r>
            <a:r>
              <a:rPr lang="en-US" altLang="zh-CN" sz="1400">
                <a:sym typeface="+mn-ea"/>
              </a:rPr>
              <a:t>lambda</a:t>
            </a:r>
            <a:r>
              <a:rPr lang="zh-CN" altLang="en-US" sz="1400">
                <a:sym typeface="+mn-ea"/>
              </a:rPr>
              <a:t>快速编写</a:t>
            </a:r>
            <a:endParaRPr lang="zh-CN" altLang="en-US" sz="1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函数表示用来决定排序的依据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可以控制升序或降序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全局排序需要设置分区数为</a:t>
            </a:r>
            <a:r>
              <a:rPr lang="en-US" altLang="zh-CN" sz="1400"/>
              <a:t>1</a:t>
            </a:r>
            <a:endParaRPr lang="en-US" altLang="zh-CN" sz="1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</a:t>
            </a:r>
            <a:r>
              <a:rPr kumimoji="1" lang="zh-CN" sz="1600" dirty="0"/>
              <a:t>介绍</a:t>
            </a:r>
            <a:endParaRPr kumimoji="1" lang="zh-CN" sz="1600" dirty="0"/>
          </a:p>
          <a:p>
            <a:pPr algn="l"/>
            <a:r>
              <a:rPr kumimoji="1" lang="zh-CN" sz="1600" dirty="0"/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/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/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016250"/>
            <a:ext cx="410210" cy="41021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957695" y="1443355"/>
            <a:ext cx="2515235" cy="3501390"/>
            <a:chOff x="10957" y="2273"/>
            <a:chExt cx="3961" cy="5514"/>
          </a:xfrm>
        </p:grpSpPr>
        <p:sp>
          <p:nvSpPr>
            <p:cNvPr id="13" name="左大括号 12"/>
            <p:cNvSpPr/>
            <p:nvPr/>
          </p:nvSpPr>
          <p:spPr>
            <a:xfrm>
              <a:off x="10957" y="2552"/>
              <a:ext cx="1094" cy="504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347" y="2273"/>
              <a:ext cx="1455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map</a:t>
              </a: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347" y="3007"/>
              <a:ext cx="187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flatMap</a:t>
              </a: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347" y="3705"/>
              <a:ext cx="2571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reduceByKey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2347" y="4403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练习案例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1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339" y="5210"/>
              <a:ext cx="1463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filter</a:t>
              </a: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339" y="5859"/>
              <a:ext cx="1810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distinct</a:t>
              </a: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339" y="6606"/>
              <a:ext cx="167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sortBy</a:t>
              </a: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方法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339" y="7304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练习案例</a:t>
              </a:r>
              <a:r>
                <a:rPr lang="en-US" altLang="zh-CN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2</a:t>
              </a:r>
              <a:endPara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>
                <a:solidFill>
                  <a:srgbClr val="FF0000"/>
                </a:solidFill>
              </a:rPr>
              <a:t>完成练习案例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的开发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700" y="1014730"/>
            <a:ext cx="733425" cy="419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4700" y="2216150"/>
            <a:ext cx="11363960" cy="2584450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1,"timestamp":"2019-05-08T01:03.00Z","category":"平板电脑","areaName":"北京","money":"1450"}|{"id":2,"timestamp":"2019-05-08T01:01.00Z","category":"手机","areaName":"北京","money":"1450"}|{"id":3,"timestamp":"2019-05-08T01:03.00Z","category":"手机","areaName":"北京","money":"8412"}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4,"timestamp":"2019-05-08T05:01.00Z","category":"电脑","areaName":"上海","money":"1513"}|{"id":5,"timestamp":"2019-05-08T01:03.00Z","category":"家电","areaName":"北京","money":"1550"}|{"id":6,"timestamp":"2019-05-08T01:01.00Z","category":"电脑","areaName":"杭州","money":"1550"}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7,"timestamp":"2019-05-08T01:03.00Z","category":"电脑","areaName":"北京","money":"5611"}|{"id":8,"timestamp":"2019-05-08T03:01.00Z","category":"家电","areaName":"北京","money":"4410"}|{"id":9,"timestamp":"2019-05-08T01:03.00Z","category":"家具","areaName":"郑州","money":"1120"}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10,"timestamp":"2019-05-08T01:01.00Z","category":"家具","areaName":"北京","money":"6661"}|{"id":11,"timestamp":"2019-05-08T05:03.00Z","category":"家具","areaName":"杭州","money":"1230"}|{"id":12,"timestamp":"2019-05-08T01:01.00Z","category":"书籍","areaName":"北京","money":"5550"}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13,"timestamp":"2019-05-08T01:03.00Z","category":"书籍","areaName":"北京","money":"5550"}|{"id":14,"timestamp":"2019-05-08T01:01.00Z","category":"电脑","areaName":"北京","money":"1261"}|{"id":15,"timestamp":"2019-05-08T03:03.00Z","category":"电脑","areaName":"杭州","money":"6660"}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16,"timestamp":"2019-05-08T01:01.00Z","category":"电脑","areaName":"天津","money":"6660"}|{"id":17,"timestamp":"2019-05-08T01:03.00Z","category":"书籍","areaName":"北京","money":"9000"}|{"id":18,"timestamp":"2019-05-08T05:01.00Z","category":"书籍","areaName":"北京","money":"1230"}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{"id":19,"timestamp":"2019-05-08T01:03.00Z","category":"电脑","areaName":"杭州","money":"5551"}|{"id":20,"timestamp":"2019-05-08T01:01.00Z","category":"电脑","areaName":"北京","money":"2450"}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{"id":21,"timestamp":"2019-05-08T01:03.00Z","category":"食品","areaName":"北京","money":"5520"}|{"id":22,"timestamp":"2019-05-08T01:01.00Z","category":"食品","areaName":"北京","money":"6650"}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{"id":23,"timestamp":"2019-05-08T01:03.00Z","category":"服饰","areaName":"杭州","money":"1240"}|{"id":24,"timestamp":"2019-05-08T01:01.00Z","category":"食品","areaName":"天津","money":"5600"}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{"id":25,"timestamp":"2019-05-08T01:03.00Z","category":"食品","areaName":"北京","money":"7801"}|{"id":26,"timestamp":"2019-05-08T01:01.00Z","category":"服饰","areaName":"北京","money":"9000"}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27,"timestamp":"2019-05-08T01:03.00Z","category":"服饰","areaName":"杭州","money":"5600"}|{"id":28,"timestamp":"2019-05-08T01:01.00Z","category":"食品","areaName":"北京","money":"8000"}|{"id":29,"timestamp":"2019-05-08T02:03.00Z","category":"服饰","areaName":"杭州","money":"7000"}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9150" y="4843145"/>
            <a:ext cx="5789930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需求，复制以上内容到文件中，使用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Spark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读取文件进行计算：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各个城市销售额排名，从大到小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全部城市，有哪些商品类别在售卖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北京市有哪些商品类别在售卖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225" y="928370"/>
            <a:ext cx="733425" cy="419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95" y="1347470"/>
            <a:ext cx="4846320" cy="492252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</a:t>
            </a:r>
            <a:r>
              <a:rPr kumimoji="1" lang="zh-CN" sz="1600" dirty="0"/>
              <a:t>介绍</a:t>
            </a:r>
            <a:endParaRPr kumimoji="1" lang="zh-CN" sz="1600" dirty="0"/>
          </a:p>
          <a:p>
            <a:pPr algn="l"/>
            <a:r>
              <a:rPr kumimoji="1" lang="zh-CN" sz="1600" dirty="0"/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/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/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552825"/>
            <a:ext cx="410210" cy="41021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842760" y="3246120"/>
            <a:ext cx="2526665" cy="1023620"/>
            <a:chOff x="10776" y="5112"/>
            <a:chExt cx="3979" cy="1612"/>
          </a:xfrm>
        </p:grpSpPr>
        <p:sp>
          <p:nvSpPr>
            <p:cNvPr id="11" name="左大括号 10"/>
            <p:cNvSpPr/>
            <p:nvPr/>
          </p:nvSpPr>
          <p:spPr>
            <a:xfrm>
              <a:off x="10776" y="5314"/>
              <a:ext cx="1094" cy="12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139" y="5112"/>
              <a:ext cx="2616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输出为</a:t>
              </a:r>
              <a:r>
                <a:rPr lang="en-US" altLang="zh-CN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Python</a:t>
              </a:r>
              <a:r>
                <a:rPr lang="zh-CN" alt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对象</a:t>
              </a:r>
              <a:endPara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2139" y="6241"/>
              <a:ext cx="196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输出到文件中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掌握将</a:t>
            </a:r>
            <a:r>
              <a:rPr lang="en-US" altLang="zh-CN">
                <a:solidFill>
                  <a:srgbClr val="FF0000"/>
                </a:solidFill>
              </a:rPr>
              <a:t>RDD</a:t>
            </a:r>
            <a:r>
              <a:rPr lang="zh-CN" altLang="en-US">
                <a:solidFill>
                  <a:srgbClr val="FF0000"/>
                </a:solidFill>
              </a:rPr>
              <a:t>的结果输出为</a:t>
            </a:r>
            <a:r>
              <a:rPr lang="en-US" altLang="zh-CN">
                <a:solidFill>
                  <a:srgbClr val="FF0000"/>
                </a:solidFill>
              </a:rPr>
              <a:t>Python</a:t>
            </a:r>
            <a:r>
              <a:rPr lang="zh-CN" altLang="en-US">
                <a:solidFill>
                  <a:srgbClr val="FF0000"/>
                </a:solidFill>
              </a:rPr>
              <a:t>对象的各类方法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PySpark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Spark</a:t>
            </a:r>
            <a:r>
              <a:rPr lang="zh-CN" altLang="en-US"/>
              <a:t>对</a:t>
            </a:r>
            <a:r>
              <a:rPr lang="en-US" altLang="zh-CN"/>
              <a:t>Python</a:t>
            </a:r>
            <a:r>
              <a:rPr lang="zh-CN" altLang="en-US"/>
              <a:t>语言的支持，重点体现在，</a:t>
            </a:r>
            <a:r>
              <a:rPr lang="en-US" altLang="zh-CN"/>
              <a:t>Python</a:t>
            </a:r>
            <a:r>
              <a:rPr lang="zh-CN" altLang="en-US"/>
              <a:t>第三方库：</a:t>
            </a:r>
            <a:r>
              <a:rPr lang="en-US" altLang="zh-CN"/>
              <a:t>PySpark</a:t>
            </a:r>
            <a:r>
              <a:rPr lang="zh-CN" altLang="en-US"/>
              <a:t>之上。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PySpark</a:t>
            </a:r>
            <a:r>
              <a:rPr lang="zh-CN" altLang="en-US"/>
              <a:t>是由</a:t>
            </a:r>
            <a:r>
              <a:rPr lang="en-US" altLang="zh-CN"/>
              <a:t>Spark</a:t>
            </a:r>
            <a:r>
              <a:rPr lang="zh-CN" altLang="en-US"/>
              <a:t>官方开发的</a:t>
            </a:r>
            <a:r>
              <a:rPr lang="en-US" altLang="zh-CN"/>
              <a:t>Python</a:t>
            </a:r>
            <a:r>
              <a:rPr lang="zh-CN" altLang="en-US"/>
              <a:t>语言第三方</a:t>
            </a:r>
            <a:r>
              <a:rPr lang="zh-CN" altLang="en-US"/>
              <a:t>库。</a:t>
            </a:r>
            <a:endParaRPr lang="zh-CN" altLang="en-US"/>
          </a:p>
          <a:p>
            <a:r>
              <a:rPr lang="en-US" altLang="zh-CN"/>
              <a:t>Python</a:t>
            </a:r>
            <a:r>
              <a:rPr lang="zh-CN" altLang="en-US"/>
              <a:t>开发者可以使用</a:t>
            </a:r>
            <a:r>
              <a:rPr lang="en-US" altLang="zh-CN"/>
              <a:t>pip</a:t>
            </a:r>
            <a:r>
              <a:rPr lang="zh-CN" altLang="en-US"/>
              <a:t>程序快速的安装</a:t>
            </a:r>
            <a:r>
              <a:rPr lang="en-US" altLang="zh-CN"/>
              <a:t>PySpark</a:t>
            </a:r>
            <a:r>
              <a:rPr lang="zh-CN" altLang="en-US"/>
              <a:t>并像其它三方库那样直接</a:t>
            </a:r>
            <a:r>
              <a:rPr lang="zh-CN" altLang="en-US"/>
              <a:t>使用。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98220" y="4244340"/>
            <a:ext cx="2049780" cy="815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PySpark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3572510" y="3564255"/>
            <a:ext cx="2554605" cy="815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作为</a:t>
            </a:r>
            <a:r>
              <a:rPr lang="en-US" altLang="zh-CN"/>
              <a:t>Python</a:t>
            </a:r>
            <a:r>
              <a:rPr lang="zh-CN" altLang="en-US"/>
              <a:t>库</a:t>
            </a:r>
            <a:endParaRPr lang="zh-CN" altLang="en-US"/>
          </a:p>
          <a:p>
            <a:pPr algn="ctr"/>
            <a:r>
              <a:rPr lang="zh-CN" altLang="en-US"/>
              <a:t>进行数据</a:t>
            </a:r>
            <a:r>
              <a:rPr lang="zh-CN" altLang="en-US"/>
              <a:t>处理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72510" y="4993005"/>
            <a:ext cx="2554605" cy="815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提交至</a:t>
            </a:r>
            <a:r>
              <a:rPr lang="en-US" altLang="zh-CN"/>
              <a:t>Spark</a:t>
            </a:r>
            <a:r>
              <a:rPr lang="zh-CN" altLang="en-US"/>
              <a:t>集群</a:t>
            </a:r>
            <a:endParaRPr lang="zh-CN" altLang="en-US"/>
          </a:p>
          <a:p>
            <a:pPr algn="ctr"/>
            <a:r>
              <a:rPr lang="zh-CN" altLang="en-US"/>
              <a:t>进行分布式集群</a:t>
            </a:r>
            <a:r>
              <a:rPr lang="zh-CN" altLang="en-US"/>
              <a:t>计算</a:t>
            </a:r>
            <a:endParaRPr lang="zh-CN" altLang="en-US"/>
          </a:p>
        </p:txBody>
      </p:sp>
      <p:cxnSp>
        <p:nvCxnSpPr>
          <p:cNvPr id="7" name="肘形连接符 6"/>
          <p:cNvCxnSpPr/>
          <p:nvPr/>
        </p:nvCxnSpPr>
        <p:spPr>
          <a:xfrm flipV="1">
            <a:off x="3048000" y="3971925"/>
            <a:ext cx="524510" cy="68008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肘形连接符 7"/>
          <p:cNvCxnSpPr>
            <a:stCxn id="4" idx="3"/>
            <a:endCxn id="6" idx="1"/>
          </p:cNvCxnSpPr>
          <p:nvPr/>
        </p:nvCxnSpPr>
        <p:spPr>
          <a:xfrm>
            <a:off x="3048000" y="4652645"/>
            <a:ext cx="524510" cy="74866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51625" y="5170805"/>
            <a:ext cx="4015105" cy="46037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为什么要学习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PySpark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技术呢？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数据输出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数据输入：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sc.parallelize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sc.textFile</a:t>
            </a: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zh-CN" altLang="en-US"/>
              <a:t>数据计算：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rdd.map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rdd.flatMap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rdd.reduceByKey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3285490" y="2199005"/>
            <a:ext cx="2233295" cy="771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Python</a:t>
            </a:r>
            <a:r>
              <a:rPr lang="zh-CN" altLang="en-US"/>
              <a:t>对象</a:t>
            </a:r>
            <a:endParaRPr lang="zh-CN" altLang="en-US"/>
          </a:p>
          <a:p>
            <a:pPr algn="ctr"/>
            <a:r>
              <a:rPr lang="zh-CN" altLang="en-US"/>
              <a:t>或</a:t>
            </a:r>
            <a:endParaRPr lang="zh-CN" altLang="en-US"/>
          </a:p>
          <a:p>
            <a:pPr algn="ctr"/>
            <a:r>
              <a:rPr lang="zh-CN" altLang="en-US"/>
              <a:t>文件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285490" y="3588385"/>
            <a:ext cx="2233295" cy="771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RDD</a:t>
            </a:r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3285490" y="4977765"/>
            <a:ext cx="2233295" cy="7715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Python</a:t>
            </a:r>
            <a:r>
              <a:rPr lang="zh-CN" altLang="en-US"/>
              <a:t>对象</a:t>
            </a:r>
            <a:endParaRPr lang="zh-CN" altLang="en-US"/>
          </a:p>
          <a:p>
            <a:pPr algn="ctr"/>
            <a:r>
              <a:rPr lang="zh-CN" altLang="en-US"/>
              <a:t>或</a:t>
            </a:r>
            <a:endParaRPr lang="zh-CN" altLang="en-US"/>
          </a:p>
          <a:p>
            <a:pPr algn="ctr"/>
            <a:r>
              <a:rPr lang="zh-CN" altLang="en-US"/>
              <a:t>文件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518785" y="2385695"/>
            <a:ext cx="137858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输入</a:t>
            </a:r>
            <a:endParaRPr lang="zh-CN" altLang="en-US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18785" y="3621405"/>
            <a:ext cx="4839335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计算</a:t>
            </a:r>
            <a:endParaRPr lang="zh-CN" altLang="en-US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rdd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的那些返回值还是</a:t>
            </a: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rdd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的方法</a:t>
            </a:r>
            <a:endParaRPr lang="zh-CN" altLang="en-US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18785" y="4979035"/>
            <a:ext cx="4650105" cy="1014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输出</a:t>
            </a:r>
            <a:endParaRPr lang="zh-CN" altLang="en-US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+mn-ea"/>
              </a:rPr>
              <a:t>rdd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+mn-ea"/>
              </a:rPr>
              <a:t>的那些返回值不是</a:t>
            </a: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+mn-ea"/>
              </a:rPr>
              <a:t>rdd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+mn-ea"/>
              </a:rPr>
              <a:t>的方法</a:t>
            </a:r>
            <a:endParaRPr lang="zh-CN" altLang="en-US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zh-CN" altLang="en-US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cxnSp>
        <p:nvCxnSpPr>
          <p:cNvPr id="10" name="直接箭头连接符 9"/>
          <p:cNvCxnSpPr>
            <a:stCxn id="4" idx="2"/>
            <a:endCxn id="5" idx="0"/>
          </p:cNvCxnSpPr>
          <p:nvPr/>
        </p:nvCxnSpPr>
        <p:spPr>
          <a:xfrm>
            <a:off x="4402455" y="2970530"/>
            <a:ext cx="0" cy="6178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2"/>
            <a:endCxn id="6" idx="0"/>
          </p:cNvCxnSpPr>
          <p:nvPr/>
        </p:nvCxnSpPr>
        <p:spPr>
          <a:xfrm>
            <a:off x="4402455" y="4359910"/>
            <a:ext cx="0" cy="6178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968375"/>
            <a:ext cx="4981575" cy="933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70" y="2049780"/>
            <a:ext cx="1276350" cy="695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45" y="958850"/>
            <a:ext cx="2047875" cy="4476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75970" y="2893060"/>
            <a:ext cx="1680845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返回值是一个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list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315" y="1906905"/>
            <a:ext cx="3743325" cy="1371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560" y="1906905"/>
            <a:ext cx="5970270" cy="28886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" y="3662045"/>
            <a:ext cx="3324225" cy="113347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42315" y="894715"/>
            <a:ext cx="3390265" cy="904240"/>
            <a:chOff x="1169" y="1409"/>
            <a:chExt cx="5339" cy="142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9" y="1409"/>
              <a:ext cx="5310" cy="142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4" y="1424"/>
              <a:ext cx="3225" cy="705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765810" y="5001260"/>
            <a:ext cx="3027680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返回值等同于计算函数的返回值</a:t>
            </a:r>
            <a:endParaRPr lang="zh-CN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00" y="2473325"/>
            <a:ext cx="3705225" cy="8763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49300" y="939800"/>
            <a:ext cx="3285490" cy="942340"/>
            <a:chOff x="1180" y="1480"/>
            <a:chExt cx="5174" cy="148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0" y="1480"/>
              <a:ext cx="5175" cy="148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1" y="1480"/>
              <a:ext cx="3225" cy="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741045" y="939800"/>
            <a:ext cx="3695700" cy="2409190"/>
            <a:chOff x="1167" y="1480"/>
            <a:chExt cx="5820" cy="379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67" y="1480"/>
              <a:ext cx="5820" cy="379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2" y="1480"/>
              <a:ext cx="3225" cy="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1. Spark</a:t>
            </a:r>
            <a:r>
              <a:rPr lang="zh-CN" altLang="en-US"/>
              <a:t>的编程流程就是：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/>
              <a:t>将数据加载为RDD（数据输入）</a:t>
            </a:r>
            <a:endParaRPr lang="en-US" altLang="zh-CN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/>
              <a:t>对RDD进行计算（数据计算）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将</a:t>
            </a:r>
            <a:r>
              <a:rPr lang="en-US" altLang="zh-CN" sz="1400"/>
              <a:t>RDD</a:t>
            </a:r>
            <a:r>
              <a:rPr lang="zh-CN" altLang="en-US" sz="1400"/>
              <a:t>转换为</a:t>
            </a:r>
            <a:r>
              <a:rPr lang="en-US" altLang="zh-CN" sz="1400"/>
              <a:t>Python</a:t>
            </a:r>
            <a:r>
              <a:rPr lang="zh-CN" altLang="en-US" sz="1400"/>
              <a:t>对象（数据输出）</a:t>
            </a:r>
            <a:endParaRPr lang="zh-CN" altLang="en-US" sz="1400"/>
          </a:p>
          <a:p>
            <a:pPr marL="0" algn="l">
              <a:buFont typeface="Arial" panose="020B0604020202020204" pitchFamily="34" charset="0"/>
              <a:buNone/>
            </a:pPr>
            <a:r>
              <a:rPr lang="en-US" sz="1800"/>
              <a:t>2. 数据输出的方法</a:t>
            </a: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collect</a:t>
            </a:r>
            <a:r>
              <a:rPr lang="zh-CN" altLang="en-US" sz="1400"/>
              <a:t>：将</a:t>
            </a:r>
            <a:r>
              <a:rPr lang="en-US" altLang="zh-CN" sz="1400"/>
              <a:t>RDD</a:t>
            </a:r>
            <a:r>
              <a:rPr lang="zh-CN" altLang="en-US" sz="1400"/>
              <a:t>内容转换为</a:t>
            </a:r>
            <a:r>
              <a:rPr lang="en-US" altLang="zh-CN" sz="1400"/>
              <a:t>list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reduce</a:t>
            </a:r>
            <a:r>
              <a:rPr lang="zh-CN" altLang="en-US" sz="1400"/>
              <a:t>：对</a:t>
            </a:r>
            <a:r>
              <a:rPr lang="en-US" altLang="zh-CN" sz="1400"/>
              <a:t>RDD</a:t>
            </a:r>
            <a:r>
              <a:rPr lang="zh-CN" altLang="en-US" sz="1400"/>
              <a:t>内容进行自定义聚合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take</a:t>
            </a:r>
            <a:r>
              <a:rPr lang="zh-CN" altLang="en-US" sz="1400"/>
              <a:t>：取出</a:t>
            </a:r>
            <a:r>
              <a:rPr lang="en-US" altLang="zh-CN" sz="1400"/>
              <a:t>RDD</a:t>
            </a:r>
            <a:r>
              <a:rPr lang="zh-CN" altLang="en-US" sz="1400"/>
              <a:t>的前</a:t>
            </a:r>
            <a:r>
              <a:rPr lang="en-US" altLang="zh-CN" sz="1400"/>
              <a:t>N</a:t>
            </a:r>
            <a:r>
              <a:rPr lang="zh-CN" altLang="en-US" sz="1400"/>
              <a:t>个元素组成</a:t>
            </a:r>
            <a:r>
              <a:rPr lang="en-US" altLang="zh-CN" sz="1400"/>
              <a:t>list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count</a:t>
            </a:r>
            <a:r>
              <a:rPr lang="zh-CN" altLang="en-US" sz="1400"/>
              <a:t>：统计</a:t>
            </a:r>
            <a:r>
              <a:rPr lang="en-US" altLang="zh-CN" sz="1400"/>
              <a:t>RDD</a:t>
            </a:r>
            <a:r>
              <a:rPr lang="zh-CN" altLang="en-US" sz="1400"/>
              <a:t>元素个数</a:t>
            </a: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数据输出可用的方法是很多的，本小节简单的介绍了</a:t>
            </a:r>
            <a:r>
              <a:rPr lang="en-US" altLang="zh-CN" sz="1400"/>
              <a:t>4</a:t>
            </a:r>
            <a:r>
              <a:rPr lang="zh-CN" altLang="en-US" sz="1400"/>
              <a:t>个。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</a:t>
            </a:r>
            <a:r>
              <a:rPr kumimoji="1" lang="zh-CN" sz="1600" dirty="0"/>
              <a:t>介绍</a:t>
            </a:r>
            <a:endParaRPr kumimoji="1" lang="zh-CN" sz="1600" dirty="0"/>
          </a:p>
          <a:p>
            <a:pPr algn="l"/>
            <a:r>
              <a:rPr kumimoji="1" lang="zh-CN" sz="1600" dirty="0"/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/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/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552825"/>
            <a:ext cx="410210" cy="41021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842760" y="3246120"/>
            <a:ext cx="2526665" cy="1023620"/>
            <a:chOff x="10776" y="5112"/>
            <a:chExt cx="3979" cy="1612"/>
          </a:xfrm>
        </p:grpSpPr>
        <p:sp>
          <p:nvSpPr>
            <p:cNvPr id="11" name="左大括号 10"/>
            <p:cNvSpPr/>
            <p:nvPr/>
          </p:nvSpPr>
          <p:spPr>
            <a:xfrm>
              <a:off x="10776" y="5314"/>
              <a:ext cx="1094" cy="12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139" y="5112"/>
              <a:ext cx="2616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输出为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Python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对象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2139" y="6241"/>
              <a:ext cx="196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输出到文件中</a:t>
              </a:r>
              <a:endParaRPr 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掌握将</a:t>
            </a:r>
            <a:r>
              <a:rPr lang="en-US" altLang="zh-CN">
                <a:solidFill>
                  <a:srgbClr val="FF0000"/>
                </a:solidFill>
              </a:rPr>
              <a:t>RDD</a:t>
            </a:r>
            <a:r>
              <a:rPr lang="zh-CN" altLang="en-US">
                <a:solidFill>
                  <a:srgbClr val="FF0000"/>
                </a:solidFill>
              </a:rPr>
              <a:t>的内容</a:t>
            </a:r>
            <a:r>
              <a:rPr lang="zh-CN">
                <a:solidFill>
                  <a:srgbClr val="FF0000"/>
                </a:solidFill>
              </a:rPr>
              <a:t>输出到文件中</a:t>
            </a:r>
            <a:endParaRPr lang="zh-CN">
              <a:solidFill>
                <a:srgbClr val="FF0000"/>
              </a:solidFill>
            </a:endParaRPr>
          </a:p>
          <a:p>
            <a:r>
              <a:rPr lang="zh-CN">
                <a:solidFill>
                  <a:srgbClr val="FF0000"/>
                </a:solidFill>
              </a:rPr>
              <a:t>了解如何更改</a:t>
            </a:r>
            <a:r>
              <a:rPr lang="en-US" altLang="zh-CN">
                <a:solidFill>
                  <a:srgbClr val="FF0000"/>
                </a:solidFill>
              </a:rPr>
              <a:t>RDD</a:t>
            </a:r>
            <a:r>
              <a:rPr lang="zh-CN" altLang="en-US">
                <a:solidFill>
                  <a:srgbClr val="FF0000"/>
                </a:solidFill>
              </a:rPr>
              <a:t>的分区数为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661035" y="847090"/>
            <a:ext cx="9801225" cy="2279015"/>
            <a:chOff x="1041" y="1334"/>
            <a:chExt cx="15435" cy="35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rcRect b="21831"/>
            <a:stretch>
              <a:fillRect/>
            </a:stretch>
          </p:blipFill>
          <p:spPr>
            <a:xfrm>
              <a:off x="1041" y="1464"/>
              <a:ext cx="15435" cy="345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4" y="1334"/>
              <a:ext cx="3225" cy="705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" y="3126105"/>
            <a:ext cx="4448175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注意事项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调用保存文件的算子，需要配置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Hadoop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依赖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下载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Hadoop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安装包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http://archive.apache.org/dist/hadoop/common/hadoop-3.</a:t>
            </a:r>
            <a:r>
              <a:rPr lang="en-US" altLang="zh-CN" sz="1400" b="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0</a:t>
            </a:r>
            <a:r>
              <a:rPr lang="zh-CN" altLang="en-US" sz="1400" b="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.0/hadoop-3.</a:t>
            </a:r>
            <a:r>
              <a:rPr lang="en-US" altLang="zh-CN" sz="1400" b="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0</a:t>
            </a:r>
            <a:r>
              <a:rPr lang="zh-CN" altLang="en-US" sz="1400" b="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.0.tar.gz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解压到电脑任意位置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代码中使用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os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模块配置：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os.environ[‘HADOOP_HOME’] = ‘HADOOP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解压文件夹路径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’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下载winutils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.exe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，并放入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Hadoop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解压文件夹的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bin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目录内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https://raw.githubusercontent.com/steveloughran/winutils/master/hadoop-3.0.0/bin/winutils.exe</a:t>
            </a:r>
            <a:endParaRPr lang="zh-CN" altLang="en-US" sz="1400" b="0" dirty="0">
              <a:solidFill>
                <a:schemeClr val="accent1"/>
              </a:solidFill>
              <a:latin typeface="阿里巴巴普惠体" panose="00020600040101010101" charset="-122"/>
              <a:ea typeface="阿里巴巴普惠体" panose="00020600040101010101" charset="-122"/>
              <a:sym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下载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hadoop.dll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，并放入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:C:/Windows/System32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文件夹内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  <a:p>
            <a:pPr marL="742950" lvl="1" indent="-285750" algn="l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https://raw.githubusercontent.com/steveloughran/winutils/master/hadoop-3.0.0/bin/hadoop.dll</a:t>
            </a:r>
            <a:endParaRPr lang="zh-CN" altLang="en-US" sz="1400" b="0" dirty="0">
              <a:solidFill>
                <a:schemeClr val="accent1"/>
              </a:solidFill>
              <a:latin typeface="阿里巴巴普惠体" panose="00020600040101010101" charset="-122"/>
              <a:ea typeface="阿里巴巴普惠体" panose="00020600040101010101" charset="-122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Why PySpark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p>
            <a:r>
              <a:rPr lang="en-US" altLang="zh-CN"/>
              <a:t>Python</a:t>
            </a:r>
            <a:r>
              <a:rPr lang="zh-CN" altLang="en-US"/>
              <a:t>应用场景和就业方向是十分丰富的，其中，最为亮点的方向</a:t>
            </a:r>
            <a:r>
              <a:rPr lang="zh-CN" altLang="en-US"/>
              <a:t>为：</a:t>
            </a:r>
            <a:endParaRPr lang="zh-CN" altLang="en-US"/>
          </a:p>
          <a:p>
            <a:r>
              <a:rPr lang="zh-CN" altLang="en-US"/>
              <a:t>大数据开发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zh-CN" altLang="en-US"/>
              <a:t>人工智能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755" y="2524125"/>
            <a:ext cx="6139815" cy="384365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修改</a:t>
            </a:r>
            <a:r>
              <a:rPr lang="en-US" altLang="zh-CN"/>
              <a:t>rdd</a:t>
            </a:r>
            <a:r>
              <a:t>分区为</a:t>
            </a:r>
            <a:r>
              <a:rPr lang="en-US" altLang="zh-CN"/>
              <a:t>1</a:t>
            </a:r>
            <a:r>
              <a:t>个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方式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SparkConf</a:t>
            </a:r>
            <a:r>
              <a:rPr lang="zh-CN" altLang="en-US"/>
              <a:t>对象设置属性全局并行度为</a:t>
            </a:r>
            <a:r>
              <a:rPr lang="en-US" altLang="zh-CN"/>
              <a:t>1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方式</a:t>
            </a:r>
            <a:r>
              <a:rPr lang="en-US" altLang="zh-CN"/>
              <a:t>2</a:t>
            </a:r>
            <a:r>
              <a:rPr lang="zh-CN" altLang="en-US"/>
              <a:t>，创建</a:t>
            </a:r>
            <a:r>
              <a:rPr lang="en-US" altLang="zh-CN"/>
              <a:t>RDD</a:t>
            </a:r>
            <a:r>
              <a:rPr lang="zh-CN" altLang="en-US"/>
              <a:t>的时候设置（</a:t>
            </a:r>
            <a:r>
              <a:rPr lang="en-US" altLang="zh-CN"/>
              <a:t>parallelize</a:t>
            </a:r>
            <a:r>
              <a:rPr lang="zh-CN" altLang="en-US"/>
              <a:t>方法传入</a:t>
            </a:r>
            <a:r>
              <a:rPr lang="en-US" altLang="zh-CN"/>
              <a:t>numSlices</a:t>
            </a:r>
            <a:r>
              <a:rPr lang="zh-CN" altLang="en-US"/>
              <a:t>参数为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830" y="2116455"/>
            <a:ext cx="5930900" cy="666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0" y="3349625"/>
            <a:ext cx="5110480" cy="2495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3683635"/>
            <a:ext cx="4171950" cy="25971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algn="l">
              <a:buFont typeface="Arial" panose="020B0604020202020204" pitchFamily="34" charset="0"/>
              <a:buNone/>
            </a:pPr>
            <a:r>
              <a:rPr lang="en-US" sz="1800"/>
              <a:t>1. RDD输出</a:t>
            </a:r>
            <a:r>
              <a:rPr lang="zh-CN" altLang="en-US" sz="1800"/>
              <a:t>到文件</a:t>
            </a:r>
            <a:r>
              <a:rPr lang="en-US" sz="1800"/>
              <a:t>的方法</a:t>
            </a: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rdd.saveAsTextFile(</a:t>
            </a:r>
            <a:r>
              <a:rPr lang="zh-CN" altLang="en-US" sz="1400"/>
              <a:t>路径</a:t>
            </a:r>
            <a:r>
              <a:rPr lang="en-US" altLang="zh-CN" sz="1400"/>
              <a:t>)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输出的结果是一个文件夹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有几个分区就输出多少个结果文件</a:t>
            </a:r>
            <a:endParaRPr lang="en-US" altLang="zh-CN" sz="1400"/>
          </a:p>
          <a:p>
            <a:pPr marL="0" algn="l">
              <a:buFont typeface="Arial" panose="020B0604020202020204" pitchFamily="34" charset="0"/>
              <a:buNone/>
            </a:pPr>
            <a:r>
              <a:rPr lang="en-US" sz="1800"/>
              <a:t>2. 如何修改RDD分区</a:t>
            </a: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SparkConf</a:t>
            </a:r>
            <a:r>
              <a:rPr lang="zh-CN" altLang="en-US" sz="1400"/>
              <a:t>对象设置conf.set("spark.default.parallelism", "1")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创建</a:t>
            </a:r>
            <a:r>
              <a:rPr lang="en-US" altLang="zh-CN" sz="1400"/>
              <a:t>RDD</a:t>
            </a:r>
            <a:r>
              <a:rPr lang="zh-CN" altLang="en-US" sz="1400"/>
              <a:t>的时候，</a:t>
            </a:r>
            <a:r>
              <a:rPr lang="en-US" altLang="zh-CN" sz="1400"/>
              <a:t>sc.parallelize</a:t>
            </a:r>
            <a:r>
              <a:rPr lang="zh-CN" altLang="en-US" sz="1400"/>
              <a:t>方法传入</a:t>
            </a:r>
            <a:r>
              <a:rPr lang="en-US" altLang="zh-CN" sz="1400">
                <a:sym typeface="+mn-ea"/>
              </a:rPr>
              <a:t>numSlices</a:t>
            </a:r>
            <a:r>
              <a:rPr lang="zh-CN" altLang="en-US" sz="1400">
                <a:sym typeface="+mn-ea"/>
              </a:rPr>
              <a:t>参数为</a:t>
            </a:r>
            <a:r>
              <a:rPr lang="en-US" altLang="zh-CN" sz="1400">
                <a:sym typeface="+mn-ea"/>
              </a:rPr>
              <a:t>1</a:t>
            </a:r>
            <a:endParaRPr lang="zh-CN" altLang="en-US" sz="1400">
              <a:sym typeface="+mn-e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</a:t>
            </a:r>
            <a:r>
              <a:rPr kumimoji="1" lang="zh-CN" sz="1600" dirty="0"/>
              <a:t>介绍</a:t>
            </a:r>
            <a:endParaRPr kumimoji="1" lang="zh-CN" sz="1600" dirty="0"/>
          </a:p>
          <a:p>
            <a:pPr algn="l"/>
            <a:r>
              <a:rPr kumimoji="1" lang="zh-CN" sz="1600" dirty="0"/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/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/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4070350"/>
            <a:ext cx="410210" cy="410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>
                <a:solidFill>
                  <a:srgbClr val="FF0000"/>
                </a:solidFill>
              </a:rPr>
              <a:t>完成综合案例的开发</a:t>
            </a:r>
            <a:endParaRPr lang="zh-CN">
              <a:solidFill>
                <a:srgbClr val="FF0000"/>
              </a:solidFill>
            </a:endParaRPr>
          </a:p>
          <a:p>
            <a:r>
              <a:rPr lang="zh-CN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\</a:t>
            </a:r>
            <a:r>
              <a:rPr lang="zh-CN" altLang="en-US">
                <a:solidFill>
                  <a:srgbClr val="FF0000"/>
                </a:solidFill>
              </a:rPr>
              <a:t>符号完成代码跨行编写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搜索引擎日志分析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634990" y="1633855"/>
            <a:ext cx="5774690" cy="4219575"/>
          </a:xfrm>
        </p:spPr>
        <p:txBody>
          <a:bodyPr/>
          <a:p>
            <a:pPr>
              <a:buFont typeface="Arial" panose="020B0604020202020204" pitchFamily="34" charset="0"/>
            </a:pPr>
            <a:r>
              <a:rPr lang="zh-CN" altLang="en-US"/>
              <a:t>读取文件转换成</a:t>
            </a:r>
            <a:r>
              <a:rPr lang="en-US" altLang="zh-CN"/>
              <a:t>RDD</a:t>
            </a:r>
            <a:r>
              <a:rPr lang="zh-CN" altLang="en-US"/>
              <a:t>，并完成：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打印输出：热门搜索时间段（小时精度）</a:t>
            </a:r>
            <a:r>
              <a:rPr lang="en-US" altLang="zh-CN"/>
              <a:t>Top3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打印输出：热门搜索词</a:t>
            </a:r>
            <a:r>
              <a:rPr lang="en-US" altLang="zh-CN"/>
              <a:t>Top3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打印输出：统计黑马程序员关键字在哪个时段被搜索最多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将数据转换为</a:t>
            </a:r>
            <a:r>
              <a:rPr lang="en-US" altLang="zh-CN"/>
              <a:t>JSON</a:t>
            </a:r>
            <a:r>
              <a:rPr lang="zh-CN" altLang="en-US"/>
              <a:t>格式，写出为文件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5015" y="1700530"/>
            <a:ext cx="4805045" cy="376809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</a:t>
            </a:r>
            <a:r>
              <a:rPr kumimoji="1" lang="zh-CN" sz="1600" dirty="0"/>
              <a:t>介绍</a:t>
            </a:r>
            <a:endParaRPr kumimoji="1" lang="zh-CN" sz="1600" dirty="0"/>
          </a:p>
          <a:p>
            <a:pPr algn="l"/>
            <a:r>
              <a:rPr kumimoji="1" lang="zh-CN" sz="1600" dirty="0"/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/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/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/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4630420"/>
            <a:ext cx="410210" cy="410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p>
            <a:r>
              <a:rPr lang="zh-CN">
                <a:solidFill>
                  <a:srgbClr val="FF0000"/>
                </a:solidFill>
              </a:rPr>
              <a:t>了解</a:t>
            </a:r>
            <a:r>
              <a:rPr lang="en-US" altLang="zh-CN">
                <a:solidFill>
                  <a:srgbClr val="FF0000"/>
                </a:solidFill>
              </a:rPr>
              <a:t>PySpark</a:t>
            </a:r>
            <a:r>
              <a:rPr lang="zh-CN" altLang="en-US">
                <a:solidFill>
                  <a:srgbClr val="FF0000"/>
                </a:solidFill>
              </a:rPr>
              <a:t>代码在大数据集群上运行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040" y="951865"/>
            <a:ext cx="2876550" cy="4095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9465" y="1721485"/>
            <a:ext cx="11022330" cy="467995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提交命令：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bin/spark-submit --master yarn --num-executors 3 --queue root.teach --executor-cores 4 --executor-memory 4g /home/hadoop/demo.py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30" y="2569845"/>
            <a:ext cx="6983730" cy="391223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Why PySpark</a:t>
            </a:r>
            <a:endParaRPr lang="en-US" altLang="zh-CN"/>
          </a:p>
        </p:txBody>
      </p:sp>
      <p:pic>
        <p:nvPicPr>
          <p:cNvPr id="5" name="图片 4" descr="job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6080" y="1276985"/>
            <a:ext cx="3314700" cy="4572000"/>
          </a:xfrm>
          <a:prstGeom prst="rect">
            <a:avLst/>
          </a:prstGeom>
        </p:spPr>
      </p:pic>
      <p:pic>
        <p:nvPicPr>
          <p:cNvPr id="7" name="图片 6" descr="job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1692275"/>
            <a:ext cx="2875280" cy="3388360"/>
          </a:xfrm>
          <a:prstGeom prst="rect">
            <a:avLst/>
          </a:prstGeom>
        </p:spPr>
      </p:pic>
      <p:pic>
        <p:nvPicPr>
          <p:cNvPr id="4" name="图片 3" descr="job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745" y="2045335"/>
            <a:ext cx="2146300" cy="3035300"/>
          </a:xfrm>
          <a:prstGeom prst="rect">
            <a:avLst/>
          </a:prstGeom>
        </p:spPr>
      </p:pic>
      <p:pic>
        <p:nvPicPr>
          <p:cNvPr id="6" name="图片 5" descr="job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865" y="1692275"/>
            <a:ext cx="3357880" cy="30346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49270" y="5982970"/>
            <a:ext cx="6778625" cy="33718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大数据是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Python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的高薪就业方向，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Spark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（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PySpark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）技术是大数据的核心技术栈</a:t>
            </a:r>
            <a:endParaRPr lang="zh-CN" altLang="en-US" sz="16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衔接大数据方向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只会</a:t>
            </a:r>
            <a:r>
              <a:rPr lang="en-US" altLang="zh-CN"/>
              <a:t>Python</a:t>
            </a:r>
            <a:r>
              <a:rPr lang="zh-CN" altLang="en-US"/>
              <a:t>就学大数据，能学会</a:t>
            </a:r>
            <a:r>
              <a:rPr lang="zh-CN" altLang="en-US"/>
              <a:t>吗？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课程中，不会涉及到分布式等大数据相关理论，仅使用</a:t>
            </a:r>
            <a:r>
              <a:rPr lang="en-US" altLang="zh-CN"/>
              <a:t>PySpark</a:t>
            </a:r>
            <a:r>
              <a:rPr lang="zh-CN" altLang="en-US"/>
              <a:t>作为普通的</a:t>
            </a:r>
            <a:r>
              <a:rPr lang="en-US" altLang="zh-CN"/>
              <a:t>Python</a:t>
            </a:r>
            <a:r>
              <a:rPr lang="zh-CN" altLang="en-US"/>
              <a:t>第三方库进行</a:t>
            </a:r>
            <a:r>
              <a:rPr lang="zh-CN" altLang="en-US"/>
              <a:t>使用。</a:t>
            </a:r>
            <a:endParaRPr lang="zh-CN" altLang="en-US"/>
          </a:p>
          <a:p>
            <a:r>
              <a:rPr lang="zh-CN" altLang="en-US"/>
              <a:t>会</a:t>
            </a:r>
            <a:r>
              <a:rPr lang="en-US" altLang="zh-CN"/>
              <a:t>Python</a:t>
            </a:r>
            <a:r>
              <a:rPr lang="zh-CN" altLang="en-US"/>
              <a:t>，就能</a:t>
            </a:r>
            <a:r>
              <a:rPr lang="zh-CN" altLang="en-US"/>
              <a:t>学会。</a:t>
            </a:r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885190" y="3767455"/>
            <a:ext cx="10349865" cy="2214880"/>
            <a:chOff x="1119" y="5456"/>
            <a:chExt cx="16299" cy="3488"/>
          </a:xfrm>
        </p:grpSpPr>
        <p:sp>
          <p:nvSpPr>
            <p:cNvPr id="6" name="右箭头 5"/>
            <p:cNvSpPr/>
            <p:nvPr/>
          </p:nvSpPr>
          <p:spPr>
            <a:xfrm>
              <a:off x="5720" y="6792"/>
              <a:ext cx="902" cy="547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944" y="5456"/>
              <a:ext cx="4234" cy="344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9" y="5456"/>
              <a:ext cx="4279" cy="344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24" y="5456"/>
              <a:ext cx="4694" cy="3489"/>
            </a:xfrm>
            <a:prstGeom prst="rect">
              <a:avLst/>
            </a:prstGeom>
          </p:spPr>
        </p:pic>
        <p:sp>
          <p:nvSpPr>
            <p:cNvPr id="13" name="右箭头 12"/>
            <p:cNvSpPr/>
            <p:nvPr/>
          </p:nvSpPr>
          <p:spPr>
            <a:xfrm>
              <a:off x="11500" y="6792"/>
              <a:ext cx="902" cy="547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5676,&quot;width&quot;:9115}"/>
</p:tagLst>
</file>

<file path=ppt/tags/tag2.xml><?xml version="1.0" encoding="utf-8"?>
<p:tagLst xmlns:p="http://schemas.openxmlformats.org/presentationml/2006/main">
  <p:tag name="KSO_WM_UNIT_PLACING_PICTURE_USER_VIEWPORT" val="{&quot;height&quot;:9810,&quot;width&quot;:12510}"/>
</p:tagLst>
</file>

<file path=ppt/tags/tag3.xml><?xml version="1.0" encoding="utf-8"?>
<p:tagLst xmlns:p="http://schemas.openxmlformats.org/presentationml/2006/main">
  <p:tag name="COMMONDATA" val="eyJoZGlkIjoiMDAzZmIwZjU2YjM3ZmIyZjYxNWQ1NTViMjdhYzBlM2EifQ=="/>
  <p:tag name="KSO_WPP_MARK_KEY" val="2c265949-9cee-4cc9-84b3-0df8c2f20df0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0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1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1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3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1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1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1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1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0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2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2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2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2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2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2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2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2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2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30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3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3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3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3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3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3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3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3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3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40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4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4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3.xml><?xml version="1.0" encoding="utf-8"?>
<a:theme xmlns:a="http://schemas.openxmlformats.org/drawingml/2006/main" name="4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4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8196</Words>
  <Application>WPS 演示</Application>
  <PresentationFormat>宽屏</PresentationFormat>
  <Paragraphs>601</Paragraphs>
  <Slides>78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54</vt:i4>
      </vt:variant>
      <vt:variant>
        <vt:lpstr>幻灯片标题</vt:lpstr>
      </vt:variant>
      <vt:variant>
        <vt:i4>78</vt:i4>
      </vt:variant>
    </vt:vector>
  </HeadingPairs>
  <TitlesOfParts>
    <vt:vector size="150" baseType="lpstr">
      <vt:lpstr>Arial</vt:lpstr>
      <vt:lpstr>宋体</vt:lpstr>
      <vt:lpstr>Wingdings</vt:lpstr>
      <vt:lpstr>Calibri</vt:lpstr>
      <vt:lpstr>黑体</vt:lpstr>
      <vt:lpstr>Alibaba PuHuiTi B</vt:lpstr>
      <vt:lpstr>Alibaba PuHuiTi R</vt:lpstr>
      <vt:lpstr>Segoe UI</vt:lpstr>
      <vt:lpstr>微软雅黑</vt:lpstr>
      <vt:lpstr>Verdana</vt:lpstr>
      <vt:lpstr>阿里巴巴普惠体</vt:lpstr>
      <vt:lpstr>Alibaba PuHuiTi M</vt:lpstr>
      <vt:lpstr>Segoe UI Light</vt:lpstr>
      <vt:lpstr>微软雅黑 Light</vt:lpstr>
      <vt:lpstr>华文楷体</vt:lpstr>
      <vt:lpstr>纤黑体</vt:lpstr>
      <vt:lpstr>Arial Unicode MS</vt:lpstr>
      <vt:lpstr>等线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1_学习目标</vt:lpstr>
      <vt:lpstr>2_学习目标</vt:lpstr>
      <vt:lpstr>3_学习目标</vt:lpstr>
      <vt:lpstr>4_学习目标</vt:lpstr>
      <vt:lpstr>5_学习目标</vt:lpstr>
      <vt:lpstr>6_学习目标</vt:lpstr>
      <vt:lpstr>7_学习目标</vt:lpstr>
      <vt:lpstr>1_正文设计方案</vt:lpstr>
      <vt:lpstr>8_学习目标</vt:lpstr>
      <vt:lpstr>9_学习目标</vt:lpstr>
      <vt:lpstr>10_学习目标</vt:lpstr>
      <vt:lpstr>2_正文设计方案</vt:lpstr>
      <vt:lpstr>11_学习目标</vt:lpstr>
      <vt:lpstr>12_学习目标</vt:lpstr>
      <vt:lpstr>13_学习目标</vt:lpstr>
      <vt:lpstr>14_学习目标</vt:lpstr>
      <vt:lpstr>15_学习目标</vt:lpstr>
      <vt:lpstr>3_正文设计方案</vt:lpstr>
      <vt:lpstr>16_学习目标</vt:lpstr>
      <vt:lpstr>17_学习目标</vt:lpstr>
      <vt:lpstr>18_学习目标</vt:lpstr>
      <vt:lpstr>19_学习目标</vt:lpstr>
      <vt:lpstr>20_学习目标</vt:lpstr>
      <vt:lpstr>21_学习目标</vt:lpstr>
      <vt:lpstr>22_学习目标</vt:lpstr>
      <vt:lpstr>23_学习目标</vt:lpstr>
      <vt:lpstr>24_学习目标</vt:lpstr>
      <vt:lpstr>25_学习目标</vt:lpstr>
      <vt:lpstr>26_学习目标</vt:lpstr>
      <vt:lpstr>27_学习目标</vt:lpstr>
      <vt:lpstr>28_学习目标</vt:lpstr>
      <vt:lpstr>29_学习目标</vt:lpstr>
      <vt:lpstr>30_学习目标</vt:lpstr>
      <vt:lpstr>31_学习目标</vt:lpstr>
      <vt:lpstr>32_学习目标</vt:lpstr>
      <vt:lpstr>33_学习目标</vt:lpstr>
      <vt:lpstr>34_学习目标</vt:lpstr>
      <vt:lpstr>35_学习目标</vt:lpstr>
      <vt:lpstr>36_学习目标</vt:lpstr>
      <vt:lpstr>37_学习目标</vt:lpstr>
      <vt:lpstr>38_学习目标</vt:lpstr>
      <vt:lpstr>39_学习目标</vt:lpstr>
      <vt:lpstr>40_学习目标</vt:lpstr>
      <vt:lpstr>41_学习目标</vt:lpstr>
      <vt:lpstr>42_学习目标</vt:lpstr>
      <vt:lpstr>43_学习目标</vt:lpstr>
      <vt:lpstr>44_学习目标</vt:lpstr>
      <vt:lpstr>PySpark案例实战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曹宇[囧]</cp:lastModifiedBy>
  <cp:revision>1720</cp:revision>
  <dcterms:created xsi:type="dcterms:W3CDTF">2022-09-13T07:40:00Z</dcterms:created>
  <dcterms:modified xsi:type="dcterms:W3CDTF">2022-11-21T07:24:42Z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8F3BE0D789E24AA8A6562930946781AC</vt:lpwstr>
  </property>
  <property fmtid="{D5CDD505-2E9C-101B-9397-08002B2CF9AE}" pid="3" name="KSOProductBuildVer">
    <vt:lpwstr>2052-11.1.0.12763</vt:lpwstr>
  </property>
  <property fmtid="{D5CDD505-2E9C-101B-9397-08002B2CF9AE}" pid="4" name="commondata">
    <vt:lpwstr>eyJoZGlkIjoiMDAzZmIwZjU2YjM3ZmIyZjYxNWQ1NTViMjdhYzBlM2EifQ==</vt:lpwstr>
  </property>
</Properties>
</file>